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70" r:id="rId5"/>
    <p:sldId id="260" r:id="rId6"/>
    <p:sldId id="259" r:id="rId7"/>
    <p:sldId id="258" r:id="rId8"/>
    <p:sldId id="269" r:id="rId9"/>
    <p:sldId id="263" r:id="rId10"/>
    <p:sldId id="262" r:id="rId11"/>
    <p:sldId id="268" r:id="rId12"/>
    <p:sldId id="277" r:id="rId13"/>
    <p:sldId id="274" r:id="rId14"/>
    <p:sldId id="276" r:id="rId15"/>
    <p:sldId id="275" r:id="rId16"/>
    <p:sldId id="264" r:id="rId17"/>
    <p:sldId id="273" r:id="rId18"/>
    <p:sldId id="265" r:id="rId19"/>
    <p:sldId id="278" r:id="rId20"/>
    <p:sldId id="266" r:id="rId21"/>
    <p:sldId id="267" r:id="rId22"/>
    <p:sldId id="271" r:id="rId23"/>
    <p:sldId id="272" r:id="rId24"/>
    <p:sldId id="279" r:id="rId25"/>
  </p:sldIdLst>
  <p:sldSz cx="12192000" cy="6858000"/>
  <p:notesSz cx="6858000" cy="9144000"/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La </a:t>
            </a:r>
            <a:r>
              <a:rPr lang="en-US" dirty="0" err="1"/>
              <a:t>mayoría</a:t>
            </a:r>
            <a:r>
              <a:rPr lang="en-US" dirty="0"/>
              <a:t> de los </a:t>
            </a:r>
            <a:r>
              <a:rPr lang="en-US" dirty="0" err="1"/>
              <a:t>pacientes</a:t>
            </a:r>
            <a:r>
              <a:rPr lang="en-US" dirty="0"/>
              <a:t> </a:t>
            </a:r>
            <a:r>
              <a:rPr lang="en-US" dirty="0" err="1"/>
              <a:t>llegan</a:t>
            </a:r>
            <a:r>
              <a:rPr lang="en-US" dirty="0"/>
              <a:t> a </a:t>
            </a:r>
            <a:r>
              <a:rPr lang="en-US" dirty="0" err="1"/>
              <a:t>urgencias</a:t>
            </a:r>
            <a:r>
              <a:rPr lang="en-US" dirty="0"/>
              <a:t> </a:t>
            </a:r>
            <a:r>
              <a:rPr lang="en-US" dirty="0" err="1"/>
              <a:t>despúes</a:t>
            </a:r>
            <a:r>
              <a:rPr lang="en-US" dirty="0"/>
              <a:t> de 6 horas de </a:t>
            </a:r>
            <a:r>
              <a:rPr lang="en-US" dirty="0" err="1"/>
              <a:t>iniciados</a:t>
            </a:r>
            <a:r>
              <a:rPr lang="en-US" baseline="0" dirty="0"/>
              <a:t> los </a:t>
            </a:r>
            <a:r>
              <a:rPr lang="en-US" baseline="0" dirty="0" err="1"/>
              <a:t>síntomas</a:t>
            </a:r>
            <a:r>
              <a:rPr lang="en-US" baseline="0" dirty="0"/>
              <a:t>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MX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MX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&lt; 3 horas </c:v>
                </c:pt>
                <c:pt idx="1">
                  <c:v>3-6 horas</c:v>
                </c:pt>
                <c:pt idx="2">
                  <c:v>&gt; 6 horas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17.3</c:v>
                </c:pt>
                <c:pt idx="1">
                  <c:v>17.5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D8-7043-A1B5-B71A4DCDFB0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MX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569D7-E159-4263-AA26-B766C14F124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D7807A0-16E4-4927-9CCA-8A4B85545326}">
      <dgm:prSet/>
      <dgm:spPr/>
      <dgm:t>
        <a:bodyPr/>
        <a:lstStyle/>
        <a:p>
          <a:r>
            <a:rPr lang="es-ES_tradnl"/>
            <a:t>La asociación americana de infarto cerebral establece que el 80% de los casos pueden ser prevenibles. </a:t>
          </a:r>
          <a:endParaRPr lang="en-US"/>
        </a:p>
      </dgm:t>
    </dgm:pt>
    <dgm:pt modelId="{FB0B723F-8376-482F-A5AD-1DEAE233332C}" type="parTrans" cxnId="{FCEED57C-4815-46CA-B929-F44637DC42B4}">
      <dgm:prSet/>
      <dgm:spPr/>
      <dgm:t>
        <a:bodyPr/>
        <a:lstStyle/>
        <a:p>
          <a:endParaRPr lang="en-US"/>
        </a:p>
      </dgm:t>
    </dgm:pt>
    <dgm:pt modelId="{1C5B162F-9162-40AF-8562-1B41EE7F9A43}" type="sibTrans" cxnId="{FCEED57C-4815-46CA-B929-F44637DC42B4}">
      <dgm:prSet/>
      <dgm:spPr/>
      <dgm:t>
        <a:bodyPr/>
        <a:lstStyle/>
        <a:p>
          <a:endParaRPr lang="en-US"/>
        </a:p>
      </dgm:t>
    </dgm:pt>
    <dgm:pt modelId="{BE6A1680-271F-451C-AA47-F1C40C2C8E3E}">
      <dgm:prSet/>
      <dgm:spPr/>
      <dgm:t>
        <a:bodyPr/>
        <a:lstStyle/>
        <a:p>
          <a:r>
            <a:rPr lang="es-ES_tradnl"/>
            <a:t>Hipertensión</a:t>
          </a:r>
          <a:endParaRPr lang="en-US"/>
        </a:p>
      </dgm:t>
    </dgm:pt>
    <dgm:pt modelId="{A0D09177-364A-4C78-B830-3556BA479300}" type="parTrans" cxnId="{DFB48849-E225-455F-A564-721C0153E794}">
      <dgm:prSet/>
      <dgm:spPr/>
      <dgm:t>
        <a:bodyPr/>
        <a:lstStyle/>
        <a:p>
          <a:endParaRPr lang="en-US"/>
        </a:p>
      </dgm:t>
    </dgm:pt>
    <dgm:pt modelId="{916B0346-0C94-450B-B950-A4FC818C5490}" type="sibTrans" cxnId="{DFB48849-E225-455F-A564-721C0153E794}">
      <dgm:prSet/>
      <dgm:spPr/>
      <dgm:t>
        <a:bodyPr/>
        <a:lstStyle/>
        <a:p>
          <a:endParaRPr lang="en-US"/>
        </a:p>
      </dgm:t>
    </dgm:pt>
    <dgm:pt modelId="{3C49760A-1C58-4455-865D-30F0E410D110}">
      <dgm:prSet/>
      <dgm:spPr/>
      <dgm:t>
        <a:bodyPr/>
        <a:lstStyle/>
        <a:p>
          <a:r>
            <a:rPr lang="es-ES_tradnl"/>
            <a:t>Tabaquismo</a:t>
          </a:r>
          <a:endParaRPr lang="en-US"/>
        </a:p>
      </dgm:t>
    </dgm:pt>
    <dgm:pt modelId="{41349C9D-F6E3-4E6C-85DE-60864C09DE8E}" type="parTrans" cxnId="{DCAE8DDE-6076-4A99-8B1F-49C16C6EA2E5}">
      <dgm:prSet/>
      <dgm:spPr/>
      <dgm:t>
        <a:bodyPr/>
        <a:lstStyle/>
        <a:p>
          <a:endParaRPr lang="en-US"/>
        </a:p>
      </dgm:t>
    </dgm:pt>
    <dgm:pt modelId="{C6C61121-3B0B-4439-808E-9707936DC626}" type="sibTrans" cxnId="{DCAE8DDE-6076-4A99-8B1F-49C16C6EA2E5}">
      <dgm:prSet/>
      <dgm:spPr/>
      <dgm:t>
        <a:bodyPr/>
        <a:lstStyle/>
        <a:p>
          <a:endParaRPr lang="en-US"/>
        </a:p>
      </dgm:t>
    </dgm:pt>
    <dgm:pt modelId="{D94C91B0-3C54-454B-A9F0-0EA32DB4EA70}">
      <dgm:prSet/>
      <dgm:spPr/>
      <dgm:t>
        <a:bodyPr/>
        <a:lstStyle/>
        <a:p>
          <a:r>
            <a:rPr lang="es-ES_tradnl"/>
            <a:t>Diabetes Mellitus</a:t>
          </a:r>
          <a:endParaRPr lang="en-US"/>
        </a:p>
      </dgm:t>
    </dgm:pt>
    <dgm:pt modelId="{15D28C71-7AD7-4A60-8601-8D15A73AC7E2}" type="parTrans" cxnId="{03AC3458-2206-4296-82C6-E72EF9B46170}">
      <dgm:prSet/>
      <dgm:spPr/>
      <dgm:t>
        <a:bodyPr/>
        <a:lstStyle/>
        <a:p>
          <a:endParaRPr lang="en-US"/>
        </a:p>
      </dgm:t>
    </dgm:pt>
    <dgm:pt modelId="{9938CF1B-1BCC-42CE-A812-785E1DF34C55}" type="sibTrans" cxnId="{03AC3458-2206-4296-82C6-E72EF9B46170}">
      <dgm:prSet/>
      <dgm:spPr/>
      <dgm:t>
        <a:bodyPr/>
        <a:lstStyle/>
        <a:p>
          <a:endParaRPr lang="en-US"/>
        </a:p>
      </dgm:t>
    </dgm:pt>
    <dgm:pt modelId="{9734BB11-6078-4E13-9AF3-B4AB068F863C}">
      <dgm:prSet/>
      <dgm:spPr/>
      <dgm:t>
        <a:bodyPr/>
        <a:lstStyle/>
        <a:p>
          <a:r>
            <a:rPr lang="es-ES_tradnl"/>
            <a:t>Enfermedad Cardiaca</a:t>
          </a:r>
          <a:endParaRPr lang="en-US"/>
        </a:p>
      </dgm:t>
    </dgm:pt>
    <dgm:pt modelId="{E62F3143-F669-4077-81C1-8362A411F164}" type="parTrans" cxnId="{4DFDE5BC-AD7C-4810-808A-883693149C7E}">
      <dgm:prSet/>
      <dgm:spPr/>
      <dgm:t>
        <a:bodyPr/>
        <a:lstStyle/>
        <a:p>
          <a:endParaRPr lang="en-US"/>
        </a:p>
      </dgm:t>
    </dgm:pt>
    <dgm:pt modelId="{77FB55B1-7FCD-41D7-A86B-0473EBA2DDFC}" type="sibTrans" cxnId="{4DFDE5BC-AD7C-4810-808A-883693149C7E}">
      <dgm:prSet/>
      <dgm:spPr/>
      <dgm:t>
        <a:bodyPr/>
        <a:lstStyle/>
        <a:p>
          <a:endParaRPr lang="en-US"/>
        </a:p>
      </dgm:t>
    </dgm:pt>
    <dgm:pt modelId="{6DECE326-A190-4045-807D-C267F23F3A52}">
      <dgm:prSet/>
      <dgm:spPr/>
      <dgm:t>
        <a:bodyPr/>
        <a:lstStyle/>
        <a:p>
          <a:r>
            <a:rPr lang="es-ES_tradnl"/>
            <a:t>Enfermedad arterial periférica</a:t>
          </a:r>
          <a:endParaRPr lang="en-US"/>
        </a:p>
      </dgm:t>
    </dgm:pt>
    <dgm:pt modelId="{34BB2197-ECA4-48E0-A77A-72092B73C55F}" type="parTrans" cxnId="{A5AE34DA-8231-42CE-B8B5-F5AAE2D8254B}">
      <dgm:prSet/>
      <dgm:spPr/>
      <dgm:t>
        <a:bodyPr/>
        <a:lstStyle/>
        <a:p>
          <a:endParaRPr lang="en-US"/>
        </a:p>
      </dgm:t>
    </dgm:pt>
    <dgm:pt modelId="{00382BC0-DAD6-4E24-B55E-7F015FC4C2F1}" type="sibTrans" cxnId="{A5AE34DA-8231-42CE-B8B5-F5AAE2D8254B}">
      <dgm:prSet/>
      <dgm:spPr/>
      <dgm:t>
        <a:bodyPr/>
        <a:lstStyle/>
        <a:p>
          <a:endParaRPr lang="en-US"/>
        </a:p>
      </dgm:t>
    </dgm:pt>
    <dgm:pt modelId="{D5882AB6-4F95-4609-9F0F-49717A8E1D96}">
      <dgm:prSet/>
      <dgm:spPr/>
      <dgm:t>
        <a:bodyPr/>
        <a:lstStyle/>
        <a:p>
          <a:r>
            <a:rPr lang="es-ES_tradnl"/>
            <a:t>Hipercolesterolemia</a:t>
          </a:r>
          <a:endParaRPr lang="en-US"/>
        </a:p>
      </dgm:t>
    </dgm:pt>
    <dgm:pt modelId="{69F508A5-45D6-4EDE-8295-34F6D1085BC4}" type="parTrans" cxnId="{7D4653C3-2AD1-45E2-A482-EE56390F8A99}">
      <dgm:prSet/>
      <dgm:spPr/>
      <dgm:t>
        <a:bodyPr/>
        <a:lstStyle/>
        <a:p>
          <a:endParaRPr lang="en-US"/>
        </a:p>
      </dgm:t>
    </dgm:pt>
    <dgm:pt modelId="{84B0CC5A-23D3-4D46-9DCA-1EDBA73FA4DB}" type="sibTrans" cxnId="{7D4653C3-2AD1-45E2-A482-EE56390F8A99}">
      <dgm:prSet/>
      <dgm:spPr/>
      <dgm:t>
        <a:bodyPr/>
        <a:lstStyle/>
        <a:p>
          <a:endParaRPr lang="en-US"/>
        </a:p>
      </dgm:t>
    </dgm:pt>
    <dgm:pt modelId="{CCD628B6-C672-4176-ADE3-97CCF0D8915F}">
      <dgm:prSet/>
      <dgm:spPr/>
      <dgm:t>
        <a:bodyPr/>
        <a:lstStyle/>
        <a:p>
          <a:r>
            <a:rPr lang="es-ES_tradnl"/>
            <a:t>Obesidad</a:t>
          </a:r>
          <a:endParaRPr lang="en-US"/>
        </a:p>
      </dgm:t>
    </dgm:pt>
    <dgm:pt modelId="{988BDCC7-33FC-4CAA-A0FA-01A28B89868C}" type="parTrans" cxnId="{A35A7BAD-DC85-49D2-82C5-B108FD603805}">
      <dgm:prSet/>
      <dgm:spPr/>
      <dgm:t>
        <a:bodyPr/>
        <a:lstStyle/>
        <a:p>
          <a:endParaRPr lang="en-US"/>
        </a:p>
      </dgm:t>
    </dgm:pt>
    <dgm:pt modelId="{A49B549D-1B44-41FA-8349-B22B758508E5}" type="sibTrans" cxnId="{A35A7BAD-DC85-49D2-82C5-B108FD603805}">
      <dgm:prSet/>
      <dgm:spPr/>
      <dgm:t>
        <a:bodyPr/>
        <a:lstStyle/>
        <a:p>
          <a:endParaRPr lang="en-US"/>
        </a:p>
      </dgm:t>
    </dgm:pt>
    <dgm:pt modelId="{AEC22B80-0DD2-42BA-9DA3-E4851066D2BD}">
      <dgm:prSet/>
      <dgm:spPr/>
      <dgm:t>
        <a:bodyPr/>
        <a:lstStyle/>
        <a:p>
          <a:r>
            <a:rPr lang="es-ES_tradnl"/>
            <a:t>Sedentarismo </a:t>
          </a:r>
          <a:endParaRPr lang="en-US"/>
        </a:p>
      </dgm:t>
    </dgm:pt>
    <dgm:pt modelId="{39557400-9136-4837-98C8-5FA9E2C32288}" type="parTrans" cxnId="{B71141AC-253A-4BFC-9631-DCA58D0AB652}">
      <dgm:prSet/>
      <dgm:spPr/>
      <dgm:t>
        <a:bodyPr/>
        <a:lstStyle/>
        <a:p>
          <a:endParaRPr lang="en-US"/>
        </a:p>
      </dgm:t>
    </dgm:pt>
    <dgm:pt modelId="{E3238203-5955-4D14-88F4-6132E57FE7FE}" type="sibTrans" cxnId="{B71141AC-253A-4BFC-9631-DCA58D0AB652}">
      <dgm:prSet/>
      <dgm:spPr/>
      <dgm:t>
        <a:bodyPr/>
        <a:lstStyle/>
        <a:p>
          <a:endParaRPr lang="en-US"/>
        </a:p>
      </dgm:t>
    </dgm:pt>
    <dgm:pt modelId="{A1F88186-3A8E-4048-ADCB-944AC3C92874}" type="pres">
      <dgm:prSet presAssocID="{8B6569D7-E159-4263-AA26-B766C14F124C}" presName="vert0" presStyleCnt="0">
        <dgm:presLayoutVars>
          <dgm:dir/>
          <dgm:animOne val="branch"/>
          <dgm:animLvl val="lvl"/>
        </dgm:presLayoutVars>
      </dgm:prSet>
      <dgm:spPr/>
    </dgm:pt>
    <dgm:pt modelId="{ACAF9F3C-918B-E84B-9C1F-112A1594132D}" type="pres">
      <dgm:prSet presAssocID="{CD7807A0-16E4-4927-9CCA-8A4B85545326}" presName="thickLine" presStyleLbl="alignNode1" presStyleIdx="0" presStyleCnt="9"/>
      <dgm:spPr/>
    </dgm:pt>
    <dgm:pt modelId="{62FDF36E-B523-7C49-9F01-F389EB3DAEE5}" type="pres">
      <dgm:prSet presAssocID="{CD7807A0-16E4-4927-9CCA-8A4B85545326}" presName="horz1" presStyleCnt="0"/>
      <dgm:spPr/>
    </dgm:pt>
    <dgm:pt modelId="{666909A3-C10E-054B-9E5E-AB525CE35DC4}" type="pres">
      <dgm:prSet presAssocID="{CD7807A0-16E4-4927-9CCA-8A4B85545326}" presName="tx1" presStyleLbl="revTx" presStyleIdx="0" presStyleCnt="9"/>
      <dgm:spPr/>
    </dgm:pt>
    <dgm:pt modelId="{4E07487B-C8DA-9D40-A3CD-E964B90990BD}" type="pres">
      <dgm:prSet presAssocID="{CD7807A0-16E4-4927-9CCA-8A4B85545326}" presName="vert1" presStyleCnt="0"/>
      <dgm:spPr/>
    </dgm:pt>
    <dgm:pt modelId="{013C8573-BBDB-E240-9553-84D51C9ED569}" type="pres">
      <dgm:prSet presAssocID="{BE6A1680-271F-451C-AA47-F1C40C2C8E3E}" presName="thickLine" presStyleLbl="alignNode1" presStyleIdx="1" presStyleCnt="9"/>
      <dgm:spPr/>
    </dgm:pt>
    <dgm:pt modelId="{33340B82-A192-6340-846F-DB873CBEF98D}" type="pres">
      <dgm:prSet presAssocID="{BE6A1680-271F-451C-AA47-F1C40C2C8E3E}" presName="horz1" presStyleCnt="0"/>
      <dgm:spPr/>
    </dgm:pt>
    <dgm:pt modelId="{BDAFC437-5727-9A4B-8DC7-DE7143EDB5C5}" type="pres">
      <dgm:prSet presAssocID="{BE6A1680-271F-451C-AA47-F1C40C2C8E3E}" presName="tx1" presStyleLbl="revTx" presStyleIdx="1" presStyleCnt="9"/>
      <dgm:spPr/>
    </dgm:pt>
    <dgm:pt modelId="{37C3FACE-D4B7-C348-BD59-7CBCC5C96C3C}" type="pres">
      <dgm:prSet presAssocID="{BE6A1680-271F-451C-AA47-F1C40C2C8E3E}" presName="vert1" presStyleCnt="0"/>
      <dgm:spPr/>
    </dgm:pt>
    <dgm:pt modelId="{7F43E70C-9A60-5045-80A9-57F0E5B11A7C}" type="pres">
      <dgm:prSet presAssocID="{3C49760A-1C58-4455-865D-30F0E410D110}" presName="thickLine" presStyleLbl="alignNode1" presStyleIdx="2" presStyleCnt="9"/>
      <dgm:spPr/>
    </dgm:pt>
    <dgm:pt modelId="{C1E42C20-545A-6C4C-8343-05A629D551EA}" type="pres">
      <dgm:prSet presAssocID="{3C49760A-1C58-4455-865D-30F0E410D110}" presName="horz1" presStyleCnt="0"/>
      <dgm:spPr/>
    </dgm:pt>
    <dgm:pt modelId="{6D63AE72-F0CF-4440-BCAF-D1E4ADAB7A22}" type="pres">
      <dgm:prSet presAssocID="{3C49760A-1C58-4455-865D-30F0E410D110}" presName="tx1" presStyleLbl="revTx" presStyleIdx="2" presStyleCnt="9"/>
      <dgm:spPr/>
    </dgm:pt>
    <dgm:pt modelId="{C932F91A-9220-2F46-B946-6A97892B95A1}" type="pres">
      <dgm:prSet presAssocID="{3C49760A-1C58-4455-865D-30F0E410D110}" presName="vert1" presStyleCnt="0"/>
      <dgm:spPr/>
    </dgm:pt>
    <dgm:pt modelId="{89870F34-D379-234B-B887-1B51D282AB29}" type="pres">
      <dgm:prSet presAssocID="{D94C91B0-3C54-454B-A9F0-0EA32DB4EA70}" presName="thickLine" presStyleLbl="alignNode1" presStyleIdx="3" presStyleCnt="9"/>
      <dgm:spPr/>
    </dgm:pt>
    <dgm:pt modelId="{A72C4406-0A2C-C04C-93DD-FF7C4D54D97B}" type="pres">
      <dgm:prSet presAssocID="{D94C91B0-3C54-454B-A9F0-0EA32DB4EA70}" presName="horz1" presStyleCnt="0"/>
      <dgm:spPr/>
    </dgm:pt>
    <dgm:pt modelId="{FE67B530-5663-3143-A58B-60FD656A4E18}" type="pres">
      <dgm:prSet presAssocID="{D94C91B0-3C54-454B-A9F0-0EA32DB4EA70}" presName="tx1" presStyleLbl="revTx" presStyleIdx="3" presStyleCnt="9"/>
      <dgm:spPr/>
    </dgm:pt>
    <dgm:pt modelId="{40680FF6-AFBD-8D4F-BD88-06EBF0CC9D85}" type="pres">
      <dgm:prSet presAssocID="{D94C91B0-3C54-454B-A9F0-0EA32DB4EA70}" presName="vert1" presStyleCnt="0"/>
      <dgm:spPr/>
    </dgm:pt>
    <dgm:pt modelId="{EDE85EC2-402C-7742-A7A5-D6A6DA1B99E3}" type="pres">
      <dgm:prSet presAssocID="{9734BB11-6078-4E13-9AF3-B4AB068F863C}" presName="thickLine" presStyleLbl="alignNode1" presStyleIdx="4" presStyleCnt="9"/>
      <dgm:spPr/>
    </dgm:pt>
    <dgm:pt modelId="{AC7B1442-E786-B441-AA1A-8A4B23C647DE}" type="pres">
      <dgm:prSet presAssocID="{9734BB11-6078-4E13-9AF3-B4AB068F863C}" presName="horz1" presStyleCnt="0"/>
      <dgm:spPr/>
    </dgm:pt>
    <dgm:pt modelId="{A53C922E-AAC3-914C-908D-65ED8320F933}" type="pres">
      <dgm:prSet presAssocID="{9734BB11-6078-4E13-9AF3-B4AB068F863C}" presName="tx1" presStyleLbl="revTx" presStyleIdx="4" presStyleCnt="9"/>
      <dgm:spPr/>
    </dgm:pt>
    <dgm:pt modelId="{79BAFDE1-AEC1-A941-B20F-5019EFAB01CB}" type="pres">
      <dgm:prSet presAssocID="{9734BB11-6078-4E13-9AF3-B4AB068F863C}" presName="vert1" presStyleCnt="0"/>
      <dgm:spPr/>
    </dgm:pt>
    <dgm:pt modelId="{A2B87CD9-F22C-3D47-9EE1-BC9BE97D18CF}" type="pres">
      <dgm:prSet presAssocID="{6DECE326-A190-4045-807D-C267F23F3A52}" presName="thickLine" presStyleLbl="alignNode1" presStyleIdx="5" presStyleCnt="9"/>
      <dgm:spPr/>
    </dgm:pt>
    <dgm:pt modelId="{00516AFB-26C1-B24E-BEE9-73A6E4D067BF}" type="pres">
      <dgm:prSet presAssocID="{6DECE326-A190-4045-807D-C267F23F3A52}" presName="horz1" presStyleCnt="0"/>
      <dgm:spPr/>
    </dgm:pt>
    <dgm:pt modelId="{BEE0171B-A8A5-AB43-BC45-94D99C5595FB}" type="pres">
      <dgm:prSet presAssocID="{6DECE326-A190-4045-807D-C267F23F3A52}" presName="tx1" presStyleLbl="revTx" presStyleIdx="5" presStyleCnt="9"/>
      <dgm:spPr/>
    </dgm:pt>
    <dgm:pt modelId="{E29BD4BE-1F98-2846-A7FE-70D95BD7DAA0}" type="pres">
      <dgm:prSet presAssocID="{6DECE326-A190-4045-807D-C267F23F3A52}" presName="vert1" presStyleCnt="0"/>
      <dgm:spPr/>
    </dgm:pt>
    <dgm:pt modelId="{3D41C6CF-0CD7-B14A-AC97-138CB785D77D}" type="pres">
      <dgm:prSet presAssocID="{D5882AB6-4F95-4609-9F0F-49717A8E1D96}" presName="thickLine" presStyleLbl="alignNode1" presStyleIdx="6" presStyleCnt="9"/>
      <dgm:spPr/>
    </dgm:pt>
    <dgm:pt modelId="{5F659E54-14E8-6F46-859C-7A1C3C7C3B11}" type="pres">
      <dgm:prSet presAssocID="{D5882AB6-4F95-4609-9F0F-49717A8E1D96}" presName="horz1" presStyleCnt="0"/>
      <dgm:spPr/>
    </dgm:pt>
    <dgm:pt modelId="{3EB155EE-3BFF-AA46-95CE-528D0335AEE0}" type="pres">
      <dgm:prSet presAssocID="{D5882AB6-4F95-4609-9F0F-49717A8E1D96}" presName="tx1" presStyleLbl="revTx" presStyleIdx="6" presStyleCnt="9"/>
      <dgm:spPr/>
    </dgm:pt>
    <dgm:pt modelId="{B79A52EC-E47C-8240-9ADB-5CAAB019C9C7}" type="pres">
      <dgm:prSet presAssocID="{D5882AB6-4F95-4609-9F0F-49717A8E1D96}" presName="vert1" presStyleCnt="0"/>
      <dgm:spPr/>
    </dgm:pt>
    <dgm:pt modelId="{E67AA887-B6D5-FC41-AF05-E399318A7399}" type="pres">
      <dgm:prSet presAssocID="{CCD628B6-C672-4176-ADE3-97CCF0D8915F}" presName="thickLine" presStyleLbl="alignNode1" presStyleIdx="7" presStyleCnt="9"/>
      <dgm:spPr/>
    </dgm:pt>
    <dgm:pt modelId="{F1FE1355-4FFB-6148-80DB-CB6E98381CAA}" type="pres">
      <dgm:prSet presAssocID="{CCD628B6-C672-4176-ADE3-97CCF0D8915F}" presName="horz1" presStyleCnt="0"/>
      <dgm:spPr/>
    </dgm:pt>
    <dgm:pt modelId="{4BB6D6CC-CAAB-C042-B3B8-060D08DC50F5}" type="pres">
      <dgm:prSet presAssocID="{CCD628B6-C672-4176-ADE3-97CCF0D8915F}" presName="tx1" presStyleLbl="revTx" presStyleIdx="7" presStyleCnt="9"/>
      <dgm:spPr/>
    </dgm:pt>
    <dgm:pt modelId="{32E28D80-9F20-214E-80EA-35B1BD23D8E7}" type="pres">
      <dgm:prSet presAssocID="{CCD628B6-C672-4176-ADE3-97CCF0D8915F}" presName="vert1" presStyleCnt="0"/>
      <dgm:spPr/>
    </dgm:pt>
    <dgm:pt modelId="{F1CA84FA-1A9D-DE40-9BCA-93C9B690940B}" type="pres">
      <dgm:prSet presAssocID="{AEC22B80-0DD2-42BA-9DA3-E4851066D2BD}" presName="thickLine" presStyleLbl="alignNode1" presStyleIdx="8" presStyleCnt="9"/>
      <dgm:spPr/>
    </dgm:pt>
    <dgm:pt modelId="{240EA04B-20C0-2A49-8213-CB0BA856B4F3}" type="pres">
      <dgm:prSet presAssocID="{AEC22B80-0DD2-42BA-9DA3-E4851066D2BD}" presName="horz1" presStyleCnt="0"/>
      <dgm:spPr/>
    </dgm:pt>
    <dgm:pt modelId="{61232CE8-5703-6748-B3CC-F8C8BE633143}" type="pres">
      <dgm:prSet presAssocID="{AEC22B80-0DD2-42BA-9DA3-E4851066D2BD}" presName="tx1" presStyleLbl="revTx" presStyleIdx="8" presStyleCnt="9"/>
      <dgm:spPr/>
    </dgm:pt>
    <dgm:pt modelId="{0973674E-9FB4-9F40-BF07-FBC2AC2AF0CA}" type="pres">
      <dgm:prSet presAssocID="{AEC22B80-0DD2-42BA-9DA3-E4851066D2BD}" presName="vert1" presStyleCnt="0"/>
      <dgm:spPr/>
    </dgm:pt>
  </dgm:ptLst>
  <dgm:cxnLst>
    <dgm:cxn modelId="{FBA7440D-AC8E-5245-B5F5-C8FB1AE7CAA3}" type="presOf" srcId="{6DECE326-A190-4045-807D-C267F23F3A52}" destId="{BEE0171B-A8A5-AB43-BC45-94D99C5595FB}" srcOrd="0" destOrd="0" presId="urn:microsoft.com/office/officeart/2008/layout/LinedList"/>
    <dgm:cxn modelId="{FB80C719-9997-1E47-9277-54D5966D8ED2}" type="presOf" srcId="{9734BB11-6078-4E13-9AF3-B4AB068F863C}" destId="{A53C922E-AAC3-914C-908D-65ED8320F933}" srcOrd="0" destOrd="0" presId="urn:microsoft.com/office/officeart/2008/layout/LinedList"/>
    <dgm:cxn modelId="{CFBFCD1F-A193-5B42-918E-510BCCBC04D5}" type="presOf" srcId="{AEC22B80-0DD2-42BA-9DA3-E4851066D2BD}" destId="{61232CE8-5703-6748-B3CC-F8C8BE633143}" srcOrd="0" destOrd="0" presId="urn:microsoft.com/office/officeart/2008/layout/LinedList"/>
    <dgm:cxn modelId="{5324B83B-C46E-744B-BD77-FAA5ED9C2C36}" type="presOf" srcId="{8B6569D7-E159-4263-AA26-B766C14F124C}" destId="{A1F88186-3A8E-4048-ADCB-944AC3C92874}" srcOrd="0" destOrd="0" presId="urn:microsoft.com/office/officeart/2008/layout/LinedList"/>
    <dgm:cxn modelId="{DFB48849-E225-455F-A564-721C0153E794}" srcId="{8B6569D7-E159-4263-AA26-B766C14F124C}" destId="{BE6A1680-271F-451C-AA47-F1C40C2C8E3E}" srcOrd="1" destOrd="0" parTransId="{A0D09177-364A-4C78-B830-3556BA479300}" sibTransId="{916B0346-0C94-450B-B950-A4FC818C5490}"/>
    <dgm:cxn modelId="{03AC3458-2206-4296-82C6-E72EF9B46170}" srcId="{8B6569D7-E159-4263-AA26-B766C14F124C}" destId="{D94C91B0-3C54-454B-A9F0-0EA32DB4EA70}" srcOrd="3" destOrd="0" parTransId="{15D28C71-7AD7-4A60-8601-8D15A73AC7E2}" sibTransId="{9938CF1B-1BCC-42CE-A812-785E1DF34C55}"/>
    <dgm:cxn modelId="{1F17B667-AB70-0746-A77B-F141C50194C2}" type="presOf" srcId="{D5882AB6-4F95-4609-9F0F-49717A8E1D96}" destId="{3EB155EE-3BFF-AA46-95CE-528D0335AEE0}" srcOrd="0" destOrd="0" presId="urn:microsoft.com/office/officeart/2008/layout/LinedList"/>
    <dgm:cxn modelId="{BB0EA26C-CFF6-DC40-B2E0-53A8E4249934}" type="presOf" srcId="{BE6A1680-271F-451C-AA47-F1C40C2C8E3E}" destId="{BDAFC437-5727-9A4B-8DC7-DE7143EDB5C5}" srcOrd="0" destOrd="0" presId="urn:microsoft.com/office/officeart/2008/layout/LinedList"/>
    <dgm:cxn modelId="{D31D0372-23CC-5842-9E01-61BFB8A77886}" type="presOf" srcId="{D94C91B0-3C54-454B-A9F0-0EA32DB4EA70}" destId="{FE67B530-5663-3143-A58B-60FD656A4E18}" srcOrd="0" destOrd="0" presId="urn:microsoft.com/office/officeart/2008/layout/LinedList"/>
    <dgm:cxn modelId="{FCEED57C-4815-46CA-B929-F44637DC42B4}" srcId="{8B6569D7-E159-4263-AA26-B766C14F124C}" destId="{CD7807A0-16E4-4927-9CCA-8A4B85545326}" srcOrd="0" destOrd="0" parTransId="{FB0B723F-8376-482F-A5AD-1DEAE233332C}" sibTransId="{1C5B162F-9162-40AF-8562-1B41EE7F9A43}"/>
    <dgm:cxn modelId="{B71141AC-253A-4BFC-9631-DCA58D0AB652}" srcId="{8B6569D7-E159-4263-AA26-B766C14F124C}" destId="{AEC22B80-0DD2-42BA-9DA3-E4851066D2BD}" srcOrd="8" destOrd="0" parTransId="{39557400-9136-4837-98C8-5FA9E2C32288}" sibTransId="{E3238203-5955-4D14-88F4-6132E57FE7FE}"/>
    <dgm:cxn modelId="{A35A7BAD-DC85-49D2-82C5-B108FD603805}" srcId="{8B6569D7-E159-4263-AA26-B766C14F124C}" destId="{CCD628B6-C672-4176-ADE3-97CCF0D8915F}" srcOrd="7" destOrd="0" parTransId="{988BDCC7-33FC-4CAA-A0FA-01A28B89868C}" sibTransId="{A49B549D-1B44-41FA-8349-B22B758508E5}"/>
    <dgm:cxn modelId="{F8D5A6B1-8EE2-5246-8022-7AEB5B24C0A9}" type="presOf" srcId="{3C49760A-1C58-4455-865D-30F0E410D110}" destId="{6D63AE72-F0CF-4440-BCAF-D1E4ADAB7A22}" srcOrd="0" destOrd="0" presId="urn:microsoft.com/office/officeart/2008/layout/LinedList"/>
    <dgm:cxn modelId="{4DFDE5BC-AD7C-4810-808A-883693149C7E}" srcId="{8B6569D7-E159-4263-AA26-B766C14F124C}" destId="{9734BB11-6078-4E13-9AF3-B4AB068F863C}" srcOrd="4" destOrd="0" parTransId="{E62F3143-F669-4077-81C1-8362A411F164}" sibTransId="{77FB55B1-7FCD-41D7-A86B-0473EBA2DDFC}"/>
    <dgm:cxn modelId="{7D4653C3-2AD1-45E2-A482-EE56390F8A99}" srcId="{8B6569D7-E159-4263-AA26-B766C14F124C}" destId="{D5882AB6-4F95-4609-9F0F-49717A8E1D96}" srcOrd="6" destOrd="0" parTransId="{69F508A5-45D6-4EDE-8295-34F6D1085BC4}" sibTransId="{84B0CC5A-23D3-4D46-9DCA-1EDBA73FA4DB}"/>
    <dgm:cxn modelId="{A5AE34DA-8231-42CE-B8B5-F5AAE2D8254B}" srcId="{8B6569D7-E159-4263-AA26-B766C14F124C}" destId="{6DECE326-A190-4045-807D-C267F23F3A52}" srcOrd="5" destOrd="0" parTransId="{34BB2197-ECA4-48E0-A77A-72092B73C55F}" sibTransId="{00382BC0-DAD6-4E24-B55E-7F015FC4C2F1}"/>
    <dgm:cxn modelId="{DCAE8DDE-6076-4A99-8B1F-49C16C6EA2E5}" srcId="{8B6569D7-E159-4263-AA26-B766C14F124C}" destId="{3C49760A-1C58-4455-865D-30F0E410D110}" srcOrd="2" destOrd="0" parTransId="{41349C9D-F6E3-4E6C-85DE-60864C09DE8E}" sibTransId="{C6C61121-3B0B-4439-808E-9707936DC626}"/>
    <dgm:cxn modelId="{989729F0-2201-EF48-AFFC-FEDD74C2E2D6}" type="presOf" srcId="{CD7807A0-16E4-4927-9CCA-8A4B85545326}" destId="{666909A3-C10E-054B-9E5E-AB525CE35DC4}" srcOrd="0" destOrd="0" presId="urn:microsoft.com/office/officeart/2008/layout/LinedList"/>
    <dgm:cxn modelId="{1AEA42FB-E4BE-044B-B13F-E89B0813BD89}" type="presOf" srcId="{CCD628B6-C672-4176-ADE3-97CCF0D8915F}" destId="{4BB6D6CC-CAAB-C042-B3B8-060D08DC50F5}" srcOrd="0" destOrd="0" presId="urn:microsoft.com/office/officeart/2008/layout/LinedList"/>
    <dgm:cxn modelId="{843FBC64-FC8C-6440-A886-F762E1179EA9}" type="presParOf" srcId="{A1F88186-3A8E-4048-ADCB-944AC3C92874}" destId="{ACAF9F3C-918B-E84B-9C1F-112A1594132D}" srcOrd="0" destOrd="0" presId="urn:microsoft.com/office/officeart/2008/layout/LinedList"/>
    <dgm:cxn modelId="{E4DE9870-E2FB-ED4D-A279-FE5902206227}" type="presParOf" srcId="{A1F88186-3A8E-4048-ADCB-944AC3C92874}" destId="{62FDF36E-B523-7C49-9F01-F389EB3DAEE5}" srcOrd="1" destOrd="0" presId="urn:microsoft.com/office/officeart/2008/layout/LinedList"/>
    <dgm:cxn modelId="{0BAB283B-A949-704C-A935-16952E5DBD35}" type="presParOf" srcId="{62FDF36E-B523-7C49-9F01-F389EB3DAEE5}" destId="{666909A3-C10E-054B-9E5E-AB525CE35DC4}" srcOrd="0" destOrd="0" presId="urn:microsoft.com/office/officeart/2008/layout/LinedList"/>
    <dgm:cxn modelId="{B8F742C8-7741-4948-B841-4AA220BD065E}" type="presParOf" srcId="{62FDF36E-B523-7C49-9F01-F389EB3DAEE5}" destId="{4E07487B-C8DA-9D40-A3CD-E964B90990BD}" srcOrd="1" destOrd="0" presId="urn:microsoft.com/office/officeart/2008/layout/LinedList"/>
    <dgm:cxn modelId="{96B6D314-FB2C-454C-BA1F-E0EF0F332DC7}" type="presParOf" srcId="{A1F88186-3A8E-4048-ADCB-944AC3C92874}" destId="{013C8573-BBDB-E240-9553-84D51C9ED569}" srcOrd="2" destOrd="0" presId="urn:microsoft.com/office/officeart/2008/layout/LinedList"/>
    <dgm:cxn modelId="{C8AD76BF-387D-BF47-AC4C-3E472621E8D6}" type="presParOf" srcId="{A1F88186-3A8E-4048-ADCB-944AC3C92874}" destId="{33340B82-A192-6340-846F-DB873CBEF98D}" srcOrd="3" destOrd="0" presId="urn:microsoft.com/office/officeart/2008/layout/LinedList"/>
    <dgm:cxn modelId="{9255F918-C49F-294C-B5D6-51D1997EDDDA}" type="presParOf" srcId="{33340B82-A192-6340-846F-DB873CBEF98D}" destId="{BDAFC437-5727-9A4B-8DC7-DE7143EDB5C5}" srcOrd="0" destOrd="0" presId="urn:microsoft.com/office/officeart/2008/layout/LinedList"/>
    <dgm:cxn modelId="{7A98A6A9-C035-DB4C-A93D-2C7B2DCE46B7}" type="presParOf" srcId="{33340B82-A192-6340-846F-DB873CBEF98D}" destId="{37C3FACE-D4B7-C348-BD59-7CBCC5C96C3C}" srcOrd="1" destOrd="0" presId="urn:microsoft.com/office/officeart/2008/layout/LinedList"/>
    <dgm:cxn modelId="{92DF6C26-DC29-7B48-876F-88A8D27A9CE0}" type="presParOf" srcId="{A1F88186-3A8E-4048-ADCB-944AC3C92874}" destId="{7F43E70C-9A60-5045-80A9-57F0E5B11A7C}" srcOrd="4" destOrd="0" presId="urn:microsoft.com/office/officeart/2008/layout/LinedList"/>
    <dgm:cxn modelId="{62D5D444-82A6-E64C-B085-38656783B532}" type="presParOf" srcId="{A1F88186-3A8E-4048-ADCB-944AC3C92874}" destId="{C1E42C20-545A-6C4C-8343-05A629D551EA}" srcOrd="5" destOrd="0" presId="urn:microsoft.com/office/officeart/2008/layout/LinedList"/>
    <dgm:cxn modelId="{8D5A3802-98E5-0249-9676-5CCAFC928FA5}" type="presParOf" srcId="{C1E42C20-545A-6C4C-8343-05A629D551EA}" destId="{6D63AE72-F0CF-4440-BCAF-D1E4ADAB7A22}" srcOrd="0" destOrd="0" presId="urn:microsoft.com/office/officeart/2008/layout/LinedList"/>
    <dgm:cxn modelId="{6C2F193B-A79B-924D-960D-46E7AA2346E5}" type="presParOf" srcId="{C1E42C20-545A-6C4C-8343-05A629D551EA}" destId="{C932F91A-9220-2F46-B946-6A97892B95A1}" srcOrd="1" destOrd="0" presId="urn:microsoft.com/office/officeart/2008/layout/LinedList"/>
    <dgm:cxn modelId="{DADB95FF-0E7F-3B41-9B4A-9DB1632200BD}" type="presParOf" srcId="{A1F88186-3A8E-4048-ADCB-944AC3C92874}" destId="{89870F34-D379-234B-B887-1B51D282AB29}" srcOrd="6" destOrd="0" presId="urn:microsoft.com/office/officeart/2008/layout/LinedList"/>
    <dgm:cxn modelId="{F042ACD2-AAB3-2F4D-9393-DA704C59DE3D}" type="presParOf" srcId="{A1F88186-3A8E-4048-ADCB-944AC3C92874}" destId="{A72C4406-0A2C-C04C-93DD-FF7C4D54D97B}" srcOrd="7" destOrd="0" presId="urn:microsoft.com/office/officeart/2008/layout/LinedList"/>
    <dgm:cxn modelId="{4F602E3F-815F-C04D-B26F-A1DFC479CB1B}" type="presParOf" srcId="{A72C4406-0A2C-C04C-93DD-FF7C4D54D97B}" destId="{FE67B530-5663-3143-A58B-60FD656A4E18}" srcOrd="0" destOrd="0" presId="urn:microsoft.com/office/officeart/2008/layout/LinedList"/>
    <dgm:cxn modelId="{B12C9DFD-3088-5742-B305-775A1CBDC613}" type="presParOf" srcId="{A72C4406-0A2C-C04C-93DD-FF7C4D54D97B}" destId="{40680FF6-AFBD-8D4F-BD88-06EBF0CC9D85}" srcOrd="1" destOrd="0" presId="urn:microsoft.com/office/officeart/2008/layout/LinedList"/>
    <dgm:cxn modelId="{C426DCE8-60D1-4D4C-909E-FCD4B6E2EB8B}" type="presParOf" srcId="{A1F88186-3A8E-4048-ADCB-944AC3C92874}" destId="{EDE85EC2-402C-7742-A7A5-D6A6DA1B99E3}" srcOrd="8" destOrd="0" presId="urn:microsoft.com/office/officeart/2008/layout/LinedList"/>
    <dgm:cxn modelId="{DC412ED7-3C57-6A46-A807-53E79034912E}" type="presParOf" srcId="{A1F88186-3A8E-4048-ADCB-944AC3C92874}" destId="{AC7B1442-E786-B441-AA1A-8A4B23C647DE}" srcOrd="9" destOrd="0" presId="urn:microsoft.com/office/officeart/2008/layout/LinedList"/>
    <dgm:cxn modelId="{25C24971-D3B0-8B4E-A9DA-54C2FC211DFF}" type="presParOf" srcId="{AC7B1442-E786-B441-AA1A-8A4B23C647DE}" destId="{A53C922E-AAC3-914C-908D-65ED8320F933}" srcOrd="0" destOrd="0" presId="urn:microsoft.com/office/officeart/2008/layout/LinedList"/>
    <dgm:cxn modelId="{784F0E2F-2205-4B45-84BE-C6EF5B2FCE10}" type="presParOf" srcId="{AC7B1442-E786-B441-AA1A-8A4B23C647DE}" destId="{79BAFDE1-AEC1-A941-B20F-5019EFAB01CB}" srcOrd="1" destOrd="0" presId="urn:microsoft.com/office/officeart/2008/layout/LinedList"/>
    <dgm:cxn modelId="{68B928F1-7408-7B4E-8997-6118226BF8C7}" type="presParOf" srcId="{A1F88186-3A8E-4048-ADCB-944AC3C92874}" destId="{A2B87CD9-F22C-3D47-9EE1-BC9BE97D18CF}" srcOrd="10" destOrd="0" presId="urn:microsoft.com/office/officeart/2008/layout/LinedList"/>
    <dgm:cxn modelId="{4D2918B0-F96D-EE4C-B832-836E8CFF78AE}" type="presParOf" srcId="{A1F88186-3A8E-4048-ADCB-944AC3C92874}" destId="{00516AFB-26C1-B24E-BEE9-73A6E4D067BF}" srcOrd="11" destOrd="0" presId="urn:microsoft.com/office/officeart/2008/layout/LinedList"/>
    <dgm:cxn modelId="{BDF7E68C-1723-4E4E-92E1-55E56B7F6776}" type="presParOf" srcId="{00516AFB-26C1-B24E-BEE9-73A6E4D067BF}" destId="{BEE0171B-A8A5-AB43-BC45-94D99C5595FB}" srcOrd="0" destOrd="0" presId="urn:microsoft.com/office/officeart/2008/layout/LinedList"/>
    <dgm:cxn modelId="{4E96EC77-F62E-DD4D-8CD2-4D2452AB6F70}" type="presParOf" srcId="{00516AFB-26C1-B24E-BEE9-73A6E4D067BF}" destId="{E29BD4BE-1F98-2846-A7FE-70D95BD7DAA0}" srcOrd="1" destOrd="0" presId="urn:microsoft.com/office/officeart/2008/layout/LinedList"/>
    <dgm:cxn modelId="{CAB32A85-EC53-AF43-97B7-8C97452EBBB9}" type="presParOf" srcId="{A1F88186-3A8E-4048-ADCB-944AC3C92874}" destId="{3D41C6CF-0CD7-B14A-AC97-138CB785D77D}" srcOrd="12" destOrd="0" presId="urn:microsoft.com/office/officeart/2008/layout/LinedList"/>
    <dgm:cxn modelId="{A8DD5A5B-CCC4-C24A-8999-2CC9F5CF8BE3}" type="presParOf" srcId="{A1F88186-3A8E-4048-ADCB-944AC3C92874}" destId="{5F659E54-14E8-6F46-859C-7A1C3C7C3B11}" srcOrd="13" destOrd="0" presId="urn:microsoft.com/office/officeart/2008/layout/LinedList"/>
    <dgm:cxn modelId="{AB1D2797-C490-1B45-92A3-5A61AF5EC814}" type="presParOf" srcId="{5F659E54-14E8-6F46-859C-7A1C3C7C3B11}" destId="{3EB155EE-3BFF-AA46-95CE-528D0335AEE0}" srcOrd="0" destOrd="0" presId="urn:microsoft.com/office/officeart/2008/layout/LinedList"/>
    <dgm:cxn modelId="{939CD8CA-A3F1-3A44-80E1-9732ED79EBCD}" type="presParOf" srcId="{5F659E54-14E8-6F46-859C-7A1C3C7C3B11}" destId="{B79A52EC-E47C-8240-9ADB-5CAAB019C9C7}" srcOrd="1" destOrd="0" presId="urn:microsoft.com/office/officeart/2008/layout/LinedList"/>
    <dgm:cxn modelId="{33CFB5BB-71D6-0D4B-B82C-DD7558AA1D79}" type="presParOf" srcId="{A1F88186-3A8E-4048-ADCB-944AC3C92874}" destId="{E67AA887-B6D5-FC41-AF05-E399318A7399}" srcOrd="14" destOrd="0" presId="urn:microsoft.com/office/officeart/2008/layout/LinedList"/>
    <dgm:cxn modelId="{E88ED53A-5B0B-EC42-A56E-3C6BA10D9B48}" type="presParOf" srcId="{A1F88186-3A8E-4048-ADCB-944AC3C92874}" destId="{F1FE1355-4FFB-6148-80DB-CB6E98381CAA}" srcOrd="15" destOrd="0" presId="urn:microsoft.com/office/officeart/2008/layout/LinedList"/>
    <dgm:cxn modelId="{F96A619D-6B3A-4C4E-8282-6526268AAD35}" type="presParOf" srcId="{F1FE1355-4FFB-6148-80DB-CB6E98381CAA}" destId="{4BB6D6CC-CAAB-C042-B3B8-060D08DC50F5}" srcOrd="0" destOrd="0" presId="urn:microsoft.com/office/officeart/2008/layout/LinedList"/>
    <dgm:cxn modelId="{6B46D351-85C3-E540-903F-59C995AD0E30}" type="presParOf" srcId="{F1FE1355-4FFB-6148-80DB-CB6E98381CAA}" destId="{32E28D80-9F20-214E-80EA-35B1BD23D8E7}" srcOrd="1" destOrd="0" presId="urn:microsoft.com/office/officeart/2008/layout/LinedList"/>
    <dgm:cxn modelId="{E62A24E6-3A17-1B43-8FD3-6E02471E985C}" type="presParOf" srcId="{A1F88186-3A8E-4048-ADCB-944AC3C92874}" destId="{F1CA84FA-1A9D-DE40-9BCA-93C9B690940B}" srcOrd="16" destOrd="0" presId="urn:microsoft.com/office/officeart/2008/layout/LinedList"/>
    <dgm:cxn modelId="{75313BA0-E8E8-9E4F-B343-D59860B987D4}" type="presParOf" srcId="{A1F88186-3A8E-4048-ADCB-944AC3C92874}" destId="{240EA04B-20C0-2A49-8213-CB0BA856B4F3}" srcOrd="17" destOrd="0" presId="urn:microsoft.com/office/officeart/2008/layout/LinedList"/>
    <dgm:cxn modelId="{D6E9B90F-AF80-114C-8416-3BC7C007AD83}" type="presParOf" srcId="{240EA04B-20C0-2A49-8213-CB0BA856B4F3}" destId="{61232CE8-5703-6748-B3CC-F8C8BE633143}" srcOrd="0" destOrd="0" presId="urn:microsoft.com/office/officeart/2008/layout/LinedList"/>
    <dgm:cxn modelId="{157FFEEC-8C94-F047-903D-8EEA3552C961}" type="presParOf" srcId="{240EA04B-20C0-2A49-8213-CB0BA856B4F3}" destId="{0973674E-9FB4-9F40-BF07-FBC2AC2AF0C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F51526-0663-4728-9B17-C0E2F983C113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34BB0D6-03EE-479C-B63D-AE384D315735}">
      <dgm:prSet/>
      <dgm:spPr/>
      <dgm:t>
        <a:bodyPr/>
        <a:lstStyle/>
        <a:p>
          <a:r>
            <a:rPr lang="es-ES_tradnl"/>
            <a:t>“Alerta/Aviso de Infarto cerebral”</a:t>
          </a:r>
          <a:endParaRPr lang="en-US"/>
        </a:p>
      </dgm:t>
    </dgm:pt>
    <dgm:pt modelId="{902EB364-F62D-4454-9291-0A71BEFA7381}" type="parTrans" cxnId="{A0F2F342-484E-405C-9242-9A9C1D5982A5}">
      <dgm:prSet/>
      <dgm:spPr/>
      <dgm:t>
        <a:bodyPr/>
        <a:lstStyle/>
        <a:p>
          <a:endParaRPr lang="en-US"/>
        </a:p>
      </dgm:t>
    </dgm:pt>
    <dgm:pt modelId="{FD7E22FB-4D22-45B8-A423-BF9502ECF8BC}" type="sibTrans" cxnId="{A0F2F342-484E-405C-9242-9A9C1D5982A5}">
      <dgm:prSet/>
      <dgm:spPr/>
      <dgm:t>
        <a:bodyPr/>
        <a:lstStyle/>
        <a:p>
          <a:endParaRPr lang="en-US"/>
        </a:p>
      </dgm:t>
    </dgm:pt>
    <dgm:pt modelId="{88271E5E-C6F9-4A1E-9D7D-C0428F9844E4}">
      <dgm:prSet/>
      <dgm:spPr/>
      <dgm:t>
        <a:bodyPr/>
        <a:lstStyle/>
        <a:p>
          <a:r>
            <a:rPr lang="es-ES_tradnl"/>
            <a:t>Son síntomas parecidos a infarto cerebral que no producen daño cerebral</a:t>
          </a:r>
          <a:endParaRPr lang="en-US"/>
        </a:p>
      </dgm:t>
    </dgm:pt>
    <dgm:pt modelId="{D21EFA65-C257-4BD3-B233-6179FFB2318A}" type="parTrans" cxnId="{8C4B1FF6-7B6F-42F3-B156-6ACE21DDBAB1}">
      <dgm:prSet/>
      <dgm:spPr/>
      <dgm:t>
        <a:bodyPr/>
        <a:lstStyle/>
        <a:p>
          <a:endParaRPr lang="en-US"/>
        </a:p>
      </dgm:t>
    </dgm:pt>
    <dgm:pt modelId="{26594947-B70D-4A5F-B177-3C313661D677}" type="sibTrans" cxnId="{8C4B1FF6-7B6F-42F3-B156-6ACE21DDBAB1}">
      <dgm:prSet/>
      <dgm:spPr/>
      <dgm:t>
        <a:bodyPr/>
        <a:lstStyle/>
        <a:p>
          <a:endParaRPr lang="en-US"/>
        </a:p>
      </dgm:t>
    </dgm:pt>
    <dgm:pt modelId="{C4DCC8AA-5F10-48F1-B018-37A8C3E87199}">
      <dgm:prSet/>
      <dgm:spPr/>
      <dgm:t>
        <a:bodyPr/>
        <a:lstStyle/>
        <a:p>
          <a:r>
            <a:rPr lang="es-ES_tradnl"/>
            <a:t>Su presencia aumenta 10 veces la probabilidad de padecer un Infarto Cerebral.</a:t>
          </a:r>
          <a:endParaRPr lang="en-US"/>
        </a:p>
      </dgm:t>
    </dgm:pt>
    <dgm:pt modelId="{5E95512D-6C6B-42A3-B773-57B1E66B550D}" type="parTrans" cxnId="{CE827C6F-5A71-4981-9D74-38080D46BFB0}">
      <dgm:prSet/>
      <dgm:spPr/>
      <dgm:t>
        <a:bodyPr/>
        <a:lstStyle/>
        <a:p>
          <a:endParaRPr lang="en-US"/>
        </a:p>
      </dgm:t>
    </dgm:pt>
    <dgm:pt modelId="{E5B81BCB-77EA-4BDD-B975-09DBAA41AE90}" type="sibTrans" cxnId="{CE827C6F-5A71-4981-9D74-38080D46BFB0}">
      <dgm:prSet/>
      <dgm:spPr/>
      <dgm:t>
        <a:bodyPr/>
        <a:lstStyle/>
        <a:p>
          <a:endParaRPr lang="en-US"/>
        </a:p>
      </dgm:t>
    </dgm:pt>
    <dgm:pt modelId="{50082AD4-5622-48D9-B2E1-F26A276E2B87}">
      <dgm:prSet/>
      <dgm:spPr/>
      <dgm:t>
        <a:bodyPr/>
        <a:lstStyle/>
        <a:p>
          <a:r>
            <a:rPr lang="es-ES_tradnl"/>
            <a:t>También deben ser considerados como emergencia médica y tener evaluación médica inmediata.</a:t>
          </a:r>
          <a:endParaRPr lang="en-US"/>
        </a:p>
      </dgm:t>
    </dgm:pt>
    <dgm:pt modelId="{DF94EF0E-59E6-4C67-8979-EEC30568ED15}" type="parTrans" cxnId="{E6423ADD-AE42-4E1A-B610-5B9A47D59BA3}">
      <dgm:prSet/>
      <dgm:spPr/>
      <dgm:t>
        <a:bodyPr/>
        <a:lstStyle/>
        <a:p>
          <a:endParaRPr lang="en-US"/>
        </a:p>
      </dgm:t>
    </dgm:pt>
    <dgm:pt modelId="{5AEDDBFB-BFF2-4089-BDA6-03C6C71E7A8E}" type="sibTrans" cxnId="{E6423ADD-AE42-4E1A-B610-5B9A47D59BA3}">
      <dgm:prSet/>
      <dgm:spPr/>
      <dgm:t>
        <a:bodyPr/>
        <a:lstStyle/>
        <a:p>
          <a:endParaRPr lang="en-US"/>
        </a:p>
      </dgm:t>
    </dgm:pt>
    <dgm:pt modelId="{05CFA84F-A986-4249-AB78-9BF984F5D94B}" type="pres">
      <dgm:prSet presAssocID="{65F51526-0663-4728-9B17-C0E2F983C113}" presName="vert0" presStyleCnt="0">
        <dgm:presLayoutVars>
          <dgm:dir/>
          <dgm:animOne val="branch"/>
          <dgm:animLvl val="lvl"/>
        </dgm:presLayoutVars>
      </dgm:prSet>
      <dgm:spPr/>
    </dgm:pt>
    <dgm:pt modelId="{F318951E-6737-1F43-A978-70F42AFBF867}" type="pres">
      <dgm:prSet presAssocID="{834BB0D6-03EE-479C-B63D-AE384D315735}" presName="thickLine" presStyleLbl="alignNode1" presStyleIdx="0" presStyleCnt="4"/>
      <dgm:spPr/>
    </dgm:pt>
    <dgm:pt modelId="{A5DD55D1-596F-2244-A683-F073FE41FF3A}" type="pres">
      <dgm:prSet presAssocID="{834BB0D6-03EE-479C-B63D-AE384D315735}" presName="horz1" presStyleCnt="0"/>
      <dgm:spPr/>
    </dgm:pt>
    <dgm:pt modelId="{2FBDFB46-3365-3B40-8566-955FBFD248BC}" type="pres">
      <dgm:prSet presAssocID="{834BB0D6-03EE-479C-B63D-AE384D315735}" presName="tx1" presStyleLbl="revTx" presStyleIdx="0" presStyleCnt="4"/>
      <dgm:spPr/>
    </dgm:pt>
    <dgm:pt modelId="{BF2EB572-A3AB-924D-9D62-CAB3BE7BB1B6}" type="pres">
      <dgm:prSet presAssocID="{834BB0D6-03EE-479C-B63D-AE384D315735}" presName="vert1" presStyleCnt="0"/>
      <dgm:spPr/>
    </dgm:pt>
    <dgm:pt modelId="{3C5EF41D-F76B-404B-B524-D68EB0CF6F80}" type="pres">
      <dgm:prSet presAssocID="{88271E5E-C6F9-4A1E-9D7D-C0428F9844E4}" presName="thickLine" presStyleLbl="alignNode1" presStyleIdx="1" presStyleCnt="4"/>
      <dgm:spPr/>
    </dgm:pt>
    <dgm:pt modelId="{7AC1CCEE-0805-8046-BD52-F41608284EC2}" type="pres">
      <dgm:prSet presAssocID="{88271E5E-C6F9-4A1E-9D7D-C0428F9844E4}" presName="horz1" presStyleCnt="0"/>
      <dgm:spPr/>
    </dgm:pt>
    <dgm:pt modelId="{811C3934-A336-E14B-A13B-CDAB729055E9}" type="pres">
      <dgm:prSet presAssocID="{88271E5E-C6F9-4A1E-9D7D-C0428F9844E4}" presName="tx1" presStyleLbl="revTx" presStyleIdx="1" presStyleCnt="4"/>
      <dgm:spPr/>
    </dgm:pt>
    <dgm:pt modelId="{FC3D06F9-AD66-FC42-B506-CF78E9E7D3AC}" type="pres">
      <dgm:prSet presAssocID="{88271E5E-C6F9-4A1E-9D7D-C0428F9844E4}" presName="vert1" presStyleCnt="0"/>
      <dgm:spPr/>
    </dgm:pt>
    <dgm:pt modelId="{676AEBD5-BA90-F544-A397-69DDCA5D4FDE}" type="pres">
      <dgm:prSet presAssocID="{C4DCC8AA-5F10-48F1-B018-37A8C3E87199}" presName="thickLine" presStyleLbl="alignNode1" presStyleIdx="2" presStyleCnt="4"/>
      <dgm:spPr/>
    </dgm:pt>
    <dgm:pt modelId="{4EED867E-FE46-4E44-8CBE-D5CDADB71DE3}" type="pres">
      <dgm:prSet presAssocID="{C4DCC8AA-5F10-48F1-B018-37A8C3E87199}" presName="horz1" presStyleCnt="0"/>
      <dgm:spPr/>
    </dgm:pt>
    <dgm:pt modelId="{8C98D09A-DDB7-CB47-844B-045A9CA3887A}" type="pres">
      <dgm:prSet presAssocID="{C4DCC8AA-5F10-48F1-B018-37A8C3E87199}" presName="tx1" presStyleLbl="revTx" presStyleIdx="2" presStyleCnt="4"/>
      <dgm:spPr/>
    </dgm:pt>
    <dgm:pt modelId="{DCBF5A03-885F-FB44-AF7A-42C34C80E7C2}" type="pres">
      <dgm:prSet presAssocID="{C4DCC8AA-5F10-48F1-B018-37A8C3E87199}" presName="vert1" presStyleCnt="0"/>
      <dgm:spPr/>
    </dgm:pt>
    <dgm:pt modelId="{4EF961BF-BF8C-594A-A5AB-88264E100B21}" type="pres">
      <dgm:prSet presAssocID="{50082AD4-5622-48D9-B2E1-F26A276E2B87}" presName="thickLine" presStyleLbl="alignNode1" presStyleIdx="3" presStyleCnt="4"/>
      <dgm:spPr/>
    </dgm:pt>
    <dgm:pt modelId="{4280715D-1821-1A4E-BED8-1109AC4217A9}" type="pres">
      <dgm:prSet presAssocID="{50082AD4-5622-48D9-B2E1-F26A276E2B87}" presName="horz1" presStyleCnt="0"/>
      <dgm:spPr/>
    </dgm:pt>
    <dgm:pt modelId="{1AFE4F19-6059-C747-9DC3-3827EE8F80F1}" type="pres">
      <dgm:prSet presAssocID="{50082AD4-5622-48D9-B2E1-F26A276E2B87}" presName="tx1" presStyleLbl="revTx" presStyleIdx="3" presStyleCnt="4"/>
      <dgm:spPr/>
    </dgm:pt>
    <dgm:pt modelId="{FDF22AD8-F366-B94B-A570-1B02969A2FA3}" type="pres">
      <dgm:prSet presAssocID="{50082AD4-5622-48D9-B2E1-F26A276E2B87}" presName="vert1" presStyleCnt="0"/>
      <dgm:spPr/>
    </dgm:pt>
  </dgm:ptLst>
  <dgm:cxnLst>
    <dgm:cxn modelId="{A0F2F342-484E-405C-9242-9A9C1D5982A5}" srcId="{65F51526-0663-4728-9B17-C0E2F983C113}" destId="{834BB0D6-03EE-479C-B63D-AE384D315735}" srcOrd="0" destOrd="0" parTransId="{902EB364-F62D-4454-9291-0A71BEFA7381}" sibTransId="{FD7E22FB-4D22-45B8-A423-BF9502ECF8BC}"/>
    <dgm:cxn modelId="{9A4D9157-CE5F-7B43-A777-02688E33D265}" type="presOf" srcId="{50082AD4-5622-48D9-B2E1-F26A276E2B87}" destId="{1AFE4F19-6059-C747-9DC3-3827EE8F80F1}" srcOrd="0" destOrd="0" presId="urn:microsoft.com/office/officeart/2008/layout/LinedList"/>
    <dgm:cxn modelId="{CE827C6F-5A71-4981-9D74-38080D46BFB0}" srcId="{65F51526-0663-4728-9B17-C0E2F983C113}" destId="{C4DCC8AA-5F10-48F1-B018-37A8C3E87199}" srcOrd="2" destOrd="0" parTransId="{5E95512D-6C6B-42A3-B773-57B1E66B550D}" sibTransId="{E5B81BCB-77EA-4BDD-B975-09DBAA41AE90}"/>
    <dgm:cxn modelId="{2BE05E72-FA25-A447-9A44-2AB45D602C61}" type="presOf" srcId="{C4DCC8AA-5F10-48F1-B018-37A8C3E87199}" destId="{8C98D09A-DDB7-CB47-844B-045A9CA3887A}" srcOrd="0" destOrd="0" presId="urn:microsoft.com/office/officeart/2008/layout/LinedList"/>
    <dgm:cxn modelId="{8F1C0175-333E-B74C-873F-327F85CE12A0}" type="presOf" srcId="{88271E5E-C6F9-4A1E-9D7D-C0428F9844E4}" destId="{811C3934-A336-E14B-A13B-CDAB729055E9}" srcOrd="0" destOrd="0" presId="urn:microsoft.com/office/officeart/2008/layout/LinedList"/>
    <dgm:cxn modelId="{37CBA495-16B4-7541-9443-C04E26C77F85}" type="presOf" srcId="{834BB0D6-03EE-479C-B63D-AE384D315735}" destId="{2FBDFB46-3365-3B40-8566-955FBFD248BC}" srcOrd="0" destOrd="0" presId="urn:microsoft.com/office/officeart/2008/layout/LinedList"/>
    <dgm:cxn modelId="{E6423ADD-AE42-4E1A-B610-5B9A47D59BA3}" srcId="{65F51526-0663-4728-9B17-C0E2F983C113}" destId="{50082AD4-5622-48D9-B2E1-F26A276E2B87}" srcOrd="3" destOrd="0" parTransId="{DF94EF0E-59E6-4C67-8979-EEC30568ED15}" sibTransId="{5AEDDBFB-BFF2-4089-BDA6-03C6C71E7A8E}"/>
    <dgm:cxn modelId="{6F021AED-846E-2C4A-B610-E1766F942909}" type="presOf" srcId="{65F51526-0663-4728-9B17-C0E2F983C113}" destId="{05CFA84F-A986-4249-AB78-9BF984F5D94B}" srcOrd="0" destOrd="0" presId="urn:microsoft.com/office/officeart/2008/layout/LinedList"/>
    <dgm:cxn modelId="{8C4B1FF6-7B6F-42F3-B156-6ACE21DDBAB1}" srcId="{65F51526-0663-4728-9B17-C0E2F983C113}" destId="{88271E5E-C6F9-4A1E-9D7D-C0428F9844E4}" srcOrd="1" destOrd="0" parTransId="{D21EFA65-C257-4BD3-B233-6179FFB2318A}" sibTransId="{26594947-B70D-4A5F-B177-3C313661D677}"/>
    <dgm:cxn modelId="{6D925DEC-4D88-624A-A626-B5BA8886095D}" type="presParOf" srcId="{05CFA84F-A986-4249-AB78-9BF984F5D94B}" destId="{F318951E-6737-1F43-A978-70F42AFBF867}" srcOrd="0" destOrd="0" presId="urn:microsoft.com/office/officeart/2008/layout/LinedList"/>
    <dgm:cxn modelId="{FF24DE0A-7238-2D47-AABB-BDE3A1B1A601}" type="presParOf" srcId="{05CFA84F-A986-4249-AB78-9BF984F5D94B}" destId="{A5DD55D1-596F-2244-A683-F073FE41FF3A}" srcOrd="1" destOrd="0" presId="urn:microsoft.com/office/officeart/2008/layout/LinedList"/>
    <dgm:cxn modelId="{2C223B58-8EEC-0544-ABBB-DDA61BB9A344}" type="presParOf" srcId="{A5DD55D1-596F-2244-A683-F073FE41FF3A}" destId="{2FBDFB46-3365-3B40-8566-955FBFD248BC}" srcOrd="0" destOrd="0" presId="urn:microsoft.com/office/officeart/2008/layout/LinedList"/>
    <dgm:cxn modelId="{0078EA89-EF3E-4849-886D-A259B33FD9B4}" type="presParOf" srcId="{A5DD55D1-596F-2244-A683-F073FE41FF3A}" destId="{BF2EB572-A3AB-924D-9D62-CAB3BE7BB1B6}" srcOrd="1" destOrd="0" presId="urn:microsoft.com/office/officeart/2008/layout/LinedList"/>
    <dgm:cxn modelId="{5C0AFFA4-F4DB-EC46-B56B-851952E6B7BA}" type="presParOf" srcId="{05CFA84F-A986-4249-AB78-9BF984F5D94B}" destId="{3C5EF41D-F76B-404B-B524-D68EB0CF6F80}" srcOrd="2" destOrd="0" presId="urn:microsoft.com/office/officeart/2008/layout/LinedList"/>
    <dgm:cxn modelId="{31F64EED-F72B-0846-AD40-2DDBE1557FD3}" type="presParOf" srcId="{05CFA84F-A986-4249-AB78-9BF984F5D94B}" destId="{7AC1CCEE-0805-8046-BD52-F41608284EC2}" srcOrd="3" destOrd="0" presId="urn:microsoft.com/office/officeart/2008/layout/LinedList"/>
    <dgm:cxn modelId="{2857E0F3-E69D-C04E-9282-0DCEDDEBB01A}" type="presParOf" srcId="{7AC1CCEE-0805-8046-BD52-F41608284EC2}" destId="{811C3934-A336-E14B-A13B-CDAB729055E9}" srcOrd="0" destOrd="0" presId="urn:microsoft.com/office/officeart/2008/layout/LinedList"/>
    <dgm:cxn modelId="{9231B227-7FBB-B34F-8BF9-BD5A5551F19B}" type="presParOf" srcId="{7AC1CCEE-0805-8046-BD52-F41608284EC2}" destId="{FC3D06F9-AD66-FC42-B506-CF78E9E7D3AC}" srcOrd="1" destOrd="0" presId="urn:microsoft.com/office/officeart/2008/layout/LinedList"/>
    <dgm:cxn modelId="{7343FE71-9A49-8F4E-9270-A265808A407A}" type="presParOf" srcId="{05CFA84F-A986-4249-AB78-9BF984F5D94B}" destId="{676AEBD5-BA90-F544-A397-69DDCA5D4FDE}" srcOrd="4" destOrd="0" presId="urn:microsoft.com/office/officeart/2008/layout/LinedList"/>
    <dgm:cxn modelId="{3DBCEAAA-7DFA-4244-9294-F58553FFDFD3}" type="presParOf" srcId="{05CFA84F-A986-4249-AB78-9BF984F5D94B}" destId="{4EED867E-FE46-4E44-8CBE-D5CDADB71DE3}" srcOrd="5" destOrd="0" presId="urn:microsoft.com/office/officeart/2008/layout/LinedList"/>
    <dgm:cxn modelId="{C1B391F6-4967-7143-A6B7-7A386CE99A6A}" type="presParOf" srcId="{4EED867E-FE46-4E44-8CBE-D5CDADB71DE3}" destId="{8C98D09A-DDB7-CB47-844B-045A9CA3887A}" srcOrd="0" destOrd="0" presId="urn:microsoft.com/office/officeart/2008/layout/LinedList"/>
    <dgm:cxn modelId="{3C809A0A-9FFD-E048-90C4-A33565206754}" type="presParOf" srcId="{4EED867E-FE46-4E44-8CBE-D5CDADB71DE3}" destId="{DCBF5A03-885F-FB44-AF7A-42C34C80E7C2}" srcOrd="1" destOrd="0" presId="urn:microsoft.com/office/officeart/2008/layout/LinedList"/>
    <dgm:cxn modelId="{76C6BCFE-7248-AE47-B441-D40FAD327B81}" type="presParOf" srcId="{05CFA84F-A986-4249-AB78-9BF984F5D94B}" destId="{4EF961BF-BF8C-594A-A5AB-88264E100B21}" srcOrd="6" destOrd="0" presId="urn:microsoft.com/office/officeart/2008/layout/LinedList"/>
    <dgm:cxn modelId="{AF05C767-F032-E747-9FCC-84CEAAFFBD8B}" type="presParOf" srcId="{05CFA84F-A986-4249-AB78-9BF984F5D94B}" destId="{4280715D-1821-1A4E-BED8-1109AC4217A9}" srcOrd="7" destOrd="0" presId="urn:microsoft.com/office/officeart/2008/layout/LinedList"/>
    <dgm:cxn modelId="{23597111-BEA3-9740-9F20-B25D07EC2BA9}" type="presParOf" srcId="{4280715D-1821-1A4E-BED8-1109AC4217A9}" destId="{1AFE4F19-6059-C747-9DC3-3827EE8F80F1}" srcOrd="0" destOrd="0" presId="urn:microsoft.com/office/officeart/2008/layout/LinedList"/>
    <dgm:cxn modelId="{6A2E6ED7-B3C1-DF45-A770-0D0C6272697B}" type="presParOf" srcId="{4280715D-1821-1A4E-BED8-1109AC4217A9}" destId="{FDF22AD8-F366-B94B-A570-1B02969A2FA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F9F3C-918B-E84B-9C1F-112A1594132D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6909A3-C10E-054B-9E5E-AB525CE35DC4}">
      <dsp:nvSpPr>
        <dsp:cNvPr id="0" name=""/>
        <dsp:cNvSpPr/>
      </dsp:nvSpPr>
      <dsp:spPr>
        <a:xfrm>
          <a:off x="0" y="675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La asociación americana de infarto cerebral establece que el 80% de los casos pueden ser prevenibles. </a:t>
          </a:r>
          <a:endParaRPr lang="en-US" sz="1700" kern="1200"/>
        </a:p>
      </dsp:txBody>
      <dsp:txXfrm>
        <a:off x="0" y="675"/>
        <a:ext cx="6900512" cy="614976"/>
      </dsp:txXfrm>
    </dsp:sp>
    <dsp:sp modelId="{013C8573-BBDB-E240-9553-84D51C9ED569}">
      <dsp:nvSpPr>
        <dsp:cNvPr id="0" name=""/>
        <dsp:cNvSpPr/>
      </dsp:nvSpPr>
      <dsp:spPr>
        <a:xfrm>
          <a:off x="0" y="615652"/>
          <a:ext cx="6900512" cy="0"/>
        </a:xfrm>
        <a:prstGeom prst="line">
          <a:avLst/>
        </a:prstGeom>
        <a:solidFill>
          <a:schemeClr val="accent2">
            <a:hueOff val="-181920"/>
            <a:satOff val="-10491"/>
            <a:lumOff val="1078"/>
            <a:alphaOff val="0"/>
          </a:schemeClr>
        </a:solidFill>
        <a:ln w="12700" cap="flat" cmpd="sng" algn="ctr">
          <a:solidFill>
            <a:schemeClr val="accent2">
              <a:hueOff val="-181920"/>
              <a:satOff val="-10491"/>
              <a:lumOff val="10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AFC437-5727-9A4B-8DC7-DE7143EDB5C5}">
      <dsp:nvSpPr>
        <dsp:cNvPr id="0" name=""/>
        <dsp:cNvSpPr/>
      </dsp:nvSpPr>
      <dsp:spPr>
        <a:xfrm>
          <a:off x="0" y="615652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Hipertensión</a:t>
          </a:r>
          <a:endParaRPr lang="en-US" sz="1700" kern="1200"/>
        </a:p>
      </dsp:txBody>
      <dsp:txXfrm>
        <a:off x="0" y="615652"/>
        <a:ext cx="6900512" cy="614976"/>
      </dsp:txXfrm>
    </dsp:sp>
    <dsp:sp modelId="{7F43E70C-9A60-5045-80A9-57F0E5B11A7C}">
      <dsp:nvSpPr>
        <dsp:cNvPr id="0" name=""/>
        <dsp:cNvSpPr/>
      </dsp:nvSpPr>
      <dsp:spPr>
        <a:xfrm>
          <a:off x="0" y="1230628"/>
          <a:ext cx="690051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3AE72-F0CF-4440-BCAF-D1E4ADAB7A22}">
      <dsp:nvSpPr>
        <dsp:cNvPr id="0" name=""/>
        <dsp:cNvSpPr/>
      </dsp:nvSpPr>
      <dsp:spPr>
        <a:xfrm>
          <a:off x="0" y="1230628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Tabaquismo</a:t>
          </a:r>
          <a:endParaRPr lang="en-US" sz="1700" kern="1200"/>
        </a:p>
      </dsp:txBody>
      <dsp:txXfrm>
        <a:off x="0" y="1230628"/>
        <a:ext cx="6900512" cy="614976"/>
      </dsp:txXfrm>
    </dsp:sp>
    <dsp:sp modelId="{89870F34-D379-234B-B887-1B51D282AB29}">
      <dsp:nvSpPr>
        <dsp:cNvPr id="0" name=""/>
        <dsp:cNvSpPr/>
      </dsp:nvSpPr>
      <dsp:spPr>
        <a:xfrm>
          <a:off x="0" y="1845605"/>
          <a:ext cx="6900512" cy="0"/>
        </a:xfrm>
        <a:prstGeom prst="line">
          <a:avLst/>
        </a:prstGeom>
        <a:solidFill>
          <a:schemeClr val="accent2">
            <a:hueOff val="-545761"/>
            <a:satOff val="-31473"/>
            <a:lumOff val="3235"/>
            <a:alphaOff val="0"/>
          </a:schemeClr>
        </a:solidFill>
        <a:ln w="12700" cap="flat" cmpd="sng" algn="ctr">
          <a:solidFill>
            <a:schemeClr val="accent2">
              <a:hueOff val="-545761"/>
              <a:satOff val="-31473"/>
              <a:lumOff val="3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67B530-5663-3143-A58B-60FD656A4E18}">
      <dsp:nvSpPr>
        <dsp:cNvPr id="0" name=""/>
        <dsp:cNvSpPr/>
      </dsp:nvSpPr>
      <dsp:spPr>
        <a:xfrm>
          <a:off x="0" y="1845605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Diabetes Mellitus</a:t>
          </a:r>
          <a:endParaRPr lang="en-US" sz="1700" kern="1200"/>
        </a:p>
      </dsp:txBody>
      <dsp:txXfrm>
        <a:off x="0" y="1845605"/>
        <a:ext cx="6900512" cy="614976"/>
      </dsp:txXfrm>
    </dsp:sp>
    <dsp:sp modelId="{EDE85EC2-402C-7742-A7A5-D6A6DA1B99E3}">
      <dsp:nvSpPr>
        <dsp:cNvPr id="0" name=""/>
        <dsp:cNvSpPr/>
      </dsp:nvSpPr>
      <dsp:spPr>
        <a:xfrm>
          <a:off x="0" y="2460582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C922E-AAC3-914C-908D-65ED8320F933}">
      <dsp:nvSpPr>
        <dsp:cNvPr id="0" name=""/>
        <dsp:cNvSpPr/>
      </dsp:nvSpPr>
      <dsp:spPr>
        <a:xfrm>
          <a:off x="0" y="2460582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Enfermedad Cardiaca</a:t>
          </a:r>
          <a:endParaRPr lang="en-US" sz="1700" kern="1200"/>
        </a:p>
      </dsp:txBody>
      <dsp:txXfrm>
        <a:off x="0" y="2460582"/>
        <a:ext cx="6900512" cy="614976"/>
      </dsp:txXfrm>
    </dsp:sp>
    <dsp:sp modelId="{A2B87CD9-F22C-3D47-9EE1-BC9BE97D18CF}">
      <dsp:nvSpPr>
        <dsp:cNvPr id="0" name=""/>
        <dsp:cNvSpPr/>
      </dsp:nvSpPr>
      <dsp:spPr>
        <a:xfrm>
          <a:off x="0" y="3075558"/>
          <a:ext cx="6900512" cy="0"/>
        </a:xfrm>
        <a:prstGeom prst="line">
          <a:avLst/>
        </a:prstGeom>
        <a:solidFill>
          <a:schemeClr val="accent2">
            <a:hueOff val="-909602"/>
            <a:satOff val="-52455"/>
            <a:lumOff val="5392"/>
            <a:alphaOff val="0"/>
          </a:schemeClr>
        </a:solidFill>
        <a:ln w="12700" cap="flat" cmpd="sng" algn="ctr">
          <a:solidFill>
            <a:schemeClr val="accent2">
              <a:hueOff val="-909602"/>
              <a:satOff val="-52455"/>
              <a:lumOff val="5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0171B-A8A5-AB43-BC45-94D99C5595FB}">
      <dsp:nvSpPr>
        <dsp:cNvPr id="0" name=""/>
        <dsp:cNvSpPr/>
      </dsp:nvSpPr>
      <dsp:spPr>
        <a:xfrm>
          <a:off x="0" y="3075558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Enfermedad arterial periférica</a:t>
          </a:r>
          <a:endParaRPr lang="en-US" sz="1700" kern="1200"/>
        </a:p>
      </dsp:txBody>
      <dsp:txXfrm>
        <a:off x="0" y="3075558"/>
        <a:ext cx="6900512" cy="614976"/>
      </dsp:txXfrm>
    </dsp:sp>
    <dsp:sp modelId="{3D41C6CF-0CD7-B14A-AC97-138CB785D77D}">
      <dsp:nvSpPr>
        <dsp:cNvPr id="0" name=""/>
        <dsp:cNvSpPr/>
      </dsp:nvSpPr>
      <dsp:spPr>
        <a:xfrm>
          <a:off x="0" y="3690535"/>
          <a:ext cx="690051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B155EE-3BFF-AA46-95CE-528D0335AEE0}">
      <dsp:nvSpPr>
        <dsp:cNvPr id="0" name=""/>
        <dsp:cNvSpPr/>
      </dsp:nvSpPr>
      <dsp:spPr>
        <a:xfrm>
          <a:off x="0" y="3690535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Hipercolesterolemia</a:t>
          </a:r>
          <a:endParaRPr lang="en-US" sz="1700" kern="1200"/>
        </a:p>
      </dsp:txBody>
      <dsp:txXfrm>
        <a:off x="0" y="3690535"/>
        <a:ext cx="6900512" cy="614976"/>
      </dsp:txXfrm>
    </dsp:sp>
    <dsp:sp modelId="{E67AA887-B6D5-FC41-AF05-E399318A7399}">
      <dsp:nvSpPr>
        <dsp:cNvPr id="0" name=""/>
        <dsp:cNvSpPr/>
      </dsp:nvSpPr>
      <dsp:spPr>
        <a:xfrm>
          <a:off x="0" y="4305512"/>
          <a:ext cx="6900512" cy="0"/>
        </a:xfrm>
        <a:prstGeom prst="line">
          <a:avLst/>
        </a:prstGeom>
        <a:solidFill>
          <a:schemeClr val="accent2">
            <a:hueOff val="-1273443"/>
            <a:satOff val="-73437"/>
            <a:lumOff val="7549"/>
            <a:alphaOff val="0"/>
          </a:schemeClr>
        </a:solidFill>
        <a:ln w="12700" cap="flat" cmpd="sng" algn="ctr">
          <a:solidFill>
            <a:schemeClr val="accent2">
              <a:hueOff val="-1273443"/>
              <a:satOff val="-73437"/>
              <a:lumOff val="7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B6D6CC-CAAB-C042-B3B8-060D08DC50F5}">
      <dsp:nvSpPr>
        <dsp:cNvPr id="0" name=""/>
        <dsp:cNvSpPr/>
      </dsp:nvSpPr>
      <dsp:spPr>
        <a:xfrm>
          <a:off x="0" y="4305512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Obesidad</a:t>
          </a:r>
          <a:endParaRPr lang="en-US" sz="1700" kern="1200"/>
        </a:p>
      </dsp:txBody>
      <dsp:txXfrm>
        <a:off x="0" y="4305512"/>
        <a:ext cx="6900512" cy="614976"/>
      </dsp:txXfrm>
    </dsp:sp>
    <dsp:sp modelId="{F1CA84FA-1A9D-DE40-9BCA-93C9B690940B}">
      <dsp:nvSpPr>
        <dsp:cNvPr id="0" name=""/>
        <dsp:cNvSpPr/>
      </dsp:nvSpPr>
      <dsp:spPr>
        <a:xfrm>
          <a:off x="0" y="4920488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32CE8-5703-6748-B3CC-F8C8BE633143}">
      <dsp:nvSpPr>
        <dsp:cNvPr id="0" name=""/>
        <dsp:cNvSpPr/>
      </dsp:nvSpPr>
      <dsp:spPr>
        <a:xfrm>
          <a:off x="0" y="4920488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/>
            <a:t>Sedentarismo </a:t>
          </a:r>
          <a:endParaRPr lang="en-US" sz="1700" kern="1200"/>
        </a:p>
      </dsp:txBody>
      <dsp:txXfrm>
        <a:off x="0" y="4920488"/>
        <a:ext cx="6900512" cy="6149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18951E-6737-1F43-A978-70F42AFBF867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BDFB46-3365-3B40-8566-955FBFD248BC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700" kern="1200"/>
            <a:t>“Alerta/Aviso de Infarto cerebral”</a:t>
          </a:r>
          <a:endParaRPr lang="en-US" sz="2700" kern="1200"/>
        </a:p>
      </dsp:txBody>
      <dsp:txXfrm>
        <a:off x="0" y="0"/>
        <a:ext cx="6900512" cy="1384035"/>
      </dsp:txXfrm>
    </dsp:sp>
    <dsp:sp modelId="{3C5EF41D-F76B-404B-B524-D68EB0CF6F80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1C3934-A336-E14B-A13B-CDAB729055E9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700" kern="1200"/>
            <a:t>Son síntomas parecidos a infarto cerebral que no producen daño cerebral</a:t>
          </a:r>
          <a:endParaRPr lang="en-US" sz="2700" kern="1200"/>
        </a:p>
      </dsp:txBody>
      <dsp:txXfrm>
        <a:off x="0" y="1384035"/>
        <a:ext cx="6900512" cy="1384035"/>
      </dsp:txXfrm>
    </dsp:sp>
    <dsp:sp modelId="{676AEBD5-BA90-F544-A397-69DDCA5D4FDE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8D09A-DDB7-CB47-844B-045A9CA3887A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700" kern="1200"/>
            <a:t>Su presencia aumenta 10 veces la probabilidad de padecer un Infarto Cerebral.</a:t>
          </a:r>
          <a:endParaRPr lang="en-US" sz="2700" kern="1200"/>
        </a:p>
      </dsp:txBody>
      <dsp:txXfrm>
        <a:off x="0" y="2768070"/>
        <a:ext cx="6900512" cy="1384035"/>
      </dsp:txXfrm>
    </dsp:sp>
    <dsp:sp modelId="{4EF961BF-BF8C-594A-A5AB-88264E100B21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E4F19-6059-C747-9DC3-3827EE8F80F1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700" kern="1200"/>
            <a:t>También deben ser considerados como emergencia médica y tener evaluación médica inmediata.</a:t>
          </a:r>
          <a:endParaRPr lang="en-US" sz="2700" kern="1200"/>
        </a:p>
      </dsp:txBody>
      <dsp:txXfrm>
        <a:off x="0" y="4152105"/>
        <a:ext cx="6900512" cy="138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21766-7FAF-8A4F-868F-0DCC79CAD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A142FA-CC6A-5645-9FFE-A91465911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70AAC-22D7-6744-BE1D-F0A0596C4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4097A-2E25-C24B-B4FD-3FB2F83E3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6E7C1-948B-5947-9E8A-BD7D78250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079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DED27-39E0-A44F-8BD4-34AD2B335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2DCDE-1084-A94A-911B-7AB0CA3B1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C066F-4292-7D4D-AF88-0CD0D78AE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E425C-D49E-D341-961B-BDE45B418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C7F39-E21E-6144-B33C-1F80C86E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0526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5487D-94A1-F84C-A325-63E184106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4DD60-5980-8346-9488-23AFF40D0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A574D-03CD-1240-B659-ACD27000C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DBEB1-4A95-0C42-A80B-F9A2D2CD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3A322-53C3-FA44-9B09-86083DF8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6714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EC1DA-60F0-C846-80E6-68B3E39D2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8F8A9-FC6F-5A4B-ACBF-79F7A15A96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08AD18-ADDB-3043-968A-FA973E711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18DAF9-6772-0F47-98E3-348D1BFB2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AED77-D728-9B41-991C-B753CF675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8154D-BC3B-5040-914D-7A15C47EC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813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BD227-1732-EC44-96EE-92113F4E6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BB59C-361E-C54E-B608-7AACD1DFC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BF016-3FE8-8041-9393-B71F937B0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555F10-035A-0647-AA4A-DEB0DABF0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ED1B90-4E81-374E-B86E-DC233F0056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DC31A3-9BED-8D4C-BFF6-92D5AC521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CE18-365C-3B42-895E-C4624C502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D96D69-6528-404F-960F-239CBBFF4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961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28D1-BCF1-C044-89B2-596C6F159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F77B6F-C4A3-284E-A09C-A40625F2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77D167-3499-EE43-91FE-A5DC9BC46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1F259-1947-A448-B7F3-A4EB0B97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622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993A6-76C1-A240-AA2C-13986848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8673B5-8169-6346-9FA4-4344F50F0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18EBC-C94B-AC44-9819-4F32E7C72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4977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2AB6-0CD3-B44E-B754-5F0BCD3E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6781F-FDF4-0B41-86D5-299A6B5BE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E32D1-1E5B-0349-9B57-155CE8AC9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351E23-2328-E64B-923D-D435DEECF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717E8-FE9D-9649-9ECA-B35324F12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3F8F6-ECE2-4049-B9B6-D8E5D4DD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1589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B3-E5AB-5D47-AE01-0CC19002C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E34904-90AF-C445-97B0-3E49E7DFD7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C16A1-9D89-6540-9562-C2C94FAE3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1F5D0-EC32-5A4F-8B07-36B6A5BA9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C90-54A0-6E47-A1D2-4F1221CA5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940D0-98F2-3E4C-B709-9FBF0498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4597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47A9-62D6-6645-98EC-BB73CC21C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BA834D-9687-3B43-BE4E-AC9C4FD13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97CCB-1AC2-CB4A-847C-14D22509D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AF76E-898A-B441-8999-D7BE79A00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E2EAC-A779-3A4C-B111-C53DBA27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1135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07B6A4-104C-3446-A8AB-7E3D2A7BB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7D6F34-5FC4-F244-87A9-6E4C5ADD2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DF52C-0816-584F-A750-BA089364A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5733D-1837-184C-A764-CDFC6F44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9DDD6-9C47-9A40-837B-12497C2B0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55257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C8CA4A-C309-2D4B-8775-E3D38D706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621E5-63E3-1D41-AE6A-0E901D6C7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42FB-2305-EB46-BC30-1ABB78CDEA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76D00-8ACA-C64E-ADAD-22534089C1A0}" type="datetimeFigureOut">
              <a:rPr lang="es-ES_tradnl" smtClean="0"/>
              <a:t>27/10/21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667FC-CACE-074B-9398-5E60E6E670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9E08A-A1E0-0041-982A-832477CBF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653A1-D253-CF46-BED1-1C270AC8DD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42244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C49E51-E08C-974B-BD72-3065BB450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243013"/>
            <a:ext cx="3855720" cy="437197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Unos</a:t>
            </a: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minutos</a:t>
            </a: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pueden</a:t>
            </a: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salvar</a:t>
            </a: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tu</a:t>
            </a: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vida</a:t>
            </a: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importancia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atención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temprana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ante un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infarto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cerebral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A67D84-906D-C045-B571-5DFAB9AF4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</a:rPr>
              <a:t>Dr. Leonel </a:t>
            </a:r>
            <a:r>
              <a:rPr lang="en-US" sz="3200" dirty="0" err="1">
                <a:solidFill>
                  <a:schemeClr val="tx2"/>
                </a:solidFill>
              </a:rPr>
              <a:t>Cantú</a:t>
            </a:r>
            <a:r>
              <a:rPr lang="en-US" sz="3200" dirty="0">
                <a:solidFill>
                  <a:schemeClr val="tx2"/>
                </a:solidFill>
              </a:rPr>
              <a:t> Martínez</a:t>
            </a:r>
          </a:p>
          <a:p>
            <a:pPr algn="l"/>
            <a:r>
              <a:rPr lang="en-US" sz="1800" dirty="0" err="1">
                <a:solidFill>
                  <a:schemeClr val="tx2"/>
                </a:solidFill>
              </a:rPr>
              <a:t>Neurólogo</a:t>
            </a:r>
            <a:endParaRPr lang="en-US" sz="1800" dirty="0">
              <a:solidFill>
                <a:schemeClr val="tx2"/>
              </a:solidFill>
            </a:endParaRPr>
          </a:p>
          <a:p>
            <a:pPr algn="l"/>
            <a:r>
              <a:rPr lang="en-US" sz="1800" dirty="0">
                <a:solidFill>
                  <a:schemeClr val="tx2"/>
                </a:solidFill>
              </a:rPr>
              <a:t>Instituto de </a:t>
            </a:r>
            <a:r>
              <a:rPr lang="en-US" sz="1800" dirty="0" err="1">
                <a:solidFill>
                  <a:schemeClr val="tx2"/>
                </a:solidFill>
              </a:rPr>
              <a:t>Neurología</a:t>
            </a:r>
            <a:r>
              <a:rPr lang="en-US" sz="1800" dirty="0">
                <a:solidFill>
                  <a:schemeClr val="tx2"/>
                </a:solidFill>
              </a:rPr>
              <a:t> y </a:t>
            </a:r>
            <a:r>
              <a:rPr lang="en-US" sz="1800" dirty="0" err="1">
                <a:solidFill>
                  <a:schemeClr val="tx2"/>
                </a:solidFill>
              </a:rPr>
              <a:t>Neurocirugía</a:t>
            </a:r>
            <a:endParaRPr lang="en-US" sz="1800" dirty="0">
              <a:solidFill>
                <a:schemeClr val="tx2"/>
              </a:solidFill>
            </a:endParaRPr>
          </a:p>
          <a:p>
            <a:pPr algn="l"/>
            <a:r>
              <a:rPr lang="en-US" sz="1800" dirty="0">
                <a:solidFill>
                  <a:schemeClr val="tx2"/>
                </a:solidFill>
              </a:rPr>
              <a:t>Hospital Zambrano Hellion, </a:t>
            </a:r>
            <a:r>
              <a:rPr lang="en-US" sz="1800" dirty="0" err="1">
                <a:solidFill>
                  <a:schemeClr val="tx2"/>
                </a:solidFill>
              </a:rPr>
              <a:t>TecSalud</a:t>
            </a:r>
            <a:endParaRPr lang="en-US" sz="1800" dirty="0">
              <a:solidFill>
                <a:schemeClr val="tx2"/>
              </a:solidFill>
            </a:endParaRPr>
          </a:p>
          <a:p>
            <a:pPr algn="l"/>
            <a:r>
              <a:rPr lang="en-US" sz="1800" dirty="0">
                <a:solidFill>
                  <a:schemeClr val="tx2"/>
                </a:solidFill>
              </a:rPr>
              <a:t>Monterrey, N.L.</a:t>
            </a:r>
          </a:p>
        </p:txBody>
      </p:sp>
    </p:spTree>
    <p:extLst>
      <p:ext uri="{BB962C8B-B14F-4D97-AF65-F5344CB8AC3E}">
        <p14:creationId xmlns:p14="http://schemas.microsoft.com/office/powerpoint/2010/main" val="1403672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E4BDE-755D-1F41-8D94-4969D2F67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_tradnl" sz="5400"/>
              <a:t>Infarto Cerebral (Stroke)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2A158-DA24-4B48-86E6-0C185FC5B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s-ES_tradnl" sz="2200" dirty="0"/>
              <a:t>Definición por la OMS: Presencia de signos y síntomas focales de alteración en la función cerebral, no atribuida a otra causa aparente salvo origen vascular. </a:t>
            </a:r>
          </a:p>
          <a:p>
            <a:r>
              <a:rPr lang="es-ES_tradnl" sz="2200" dirty="0"/>
              <a:t>Primera causa de discapacidad adquirida en adultos a nivel nacional y mundial. En México, es la séptima causa de muerte.</a:t>
            </a:r>
          </a:p>
          <a:p>
            <a:r>
              <a:rPr lang="es-ES_tradnl" sz="2200" dirty="0"/>
              <a:t>Su incidencia es mayor en personas mayores de 60 años (sin embargo puede afectar cualquier edad)</a:t>
            </a:r>
          </a:p>
          <a:p>
            <a:r>
              <a:rPr lang="es-ES_tradnl" sz="2200" dirty="0"/>
              <a:t>Incidencia mayor en pacientes con factores de riesgo: tabaquismo, Diabetes Mellitus, Hipertensión arterial no controlada, colesterol alto.</a:t>
            </a:r>
          </a:p>
        </p:txBody>
      </p:sp>
    </p:spTree>
    <p:extLst>
      <p:ext uri="{BB962C8B-B14F-4D97-AF65-F5344CB8AC3E}">
        <p14:creationId xmlns:p14="http://schemas.microsoft.com/office/powerpoint/2010/main" val="4069172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195AE8-66DD-7444-93D9-E31AF4AE1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es-ES_tradnl">
                <a:solidFill>
                  <a:schemeClr val="tx1">
                    <a:lumMod val="85000"/>
                    <a:lumOff val="15000"/>
                  </a:schemeClr>
                </a:solidFill>
              </a:rPr>
              <a:t>Infarto Cerebral (stroke)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7C0C0-CE20-B944-9099-7CD4DC7B0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anchor="ctr">
            <a:normAutofit/>
          </a:bodyPr>
          <a:lstStyle/>
          <a:p>
            <a:r>
              <a:rPr lang="es-ES_trad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 infarto cerebral ocurre al bloquearse el aporte sanguíneo y de oxígeno que el cerebro necesita (isquémico), o al romperse un vaso sanguíneo (hemorrágico).</a:t>
            </a:r>
          </a:p>
          <a:p>
            <a:r>
              <a:rPr lang="es-ES_trad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 infarto isquémico puede ser debido a un trombo o a un émbolo. El trombo se forma en el interior de una arteria y se asocia a enfermedad aterosclerótica. El émbolo se forma en una parte alejada del cerebro, por ejemplo, el corazón. </a:t>
            </a:r>
          </a:p>
          <a:p>
            <a:endParaRPr lang="es-ES_tradnl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93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801D3-4009-1845-A462-F7060533A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295" y="1396289"/>
            <a:ext cx="4668257" cy="1325563"/>
          </a:xfrm>
        </p:spPr>
        <p:txBody>
          <a:bodyPr>
            <a:normAutofit/>
          </a:bodyPr>
          <a:lstStyle/>
          <a:p>
            <a:r>
              <a:rPr lang="es-ES_tradnl" sz="4100"/>
              <a:t>Irrigación sanguínea del cerebro </a:t>
            </a:r>
          </a:p>
        </p:txBody>
      </p:sp>
      <p:sp>
        <p:nvSpPr>
          <p:cNvPr id="3080" name="Freeform: Shape 74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1" name="Freeform: Shape 76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Arterial Supply of the Brain | Circle of Willis | Geeky Medics">
            <a:extLst>
              <a:ext uri="{FF2B5EF4-FFF2-40B4-BE49-F238E27FC236}">
                <a16:creationId xmlns:a16="http://schemas.microsoft.com/office/drawing/2014/main" id="{A5C91473-0D9C-C649-85C8-74154DC4EC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1" b="3879"/>
          <a:stretch/>
        </p:blipFill>
        <p:spPr bwMode="auto"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) and (b) the main blood vessels supplying the brain in the axial and... |  Download Scientific Diagram">
            <a:extLst>
              <a:ext uri="{FF2B5EF4-FFF2-40B4-BE49-F238E27FC236}">
                <a16:creationId xmlns:a16="http://schemas.microsoft.com/office/drawing/2014/main" id="{13C9C08B-945E-5543-8C77-AA9E27AC7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5" r="-4" b="3374"/>
          <a:stretch/>
        </p:blipFill>
        <p:spPr bwMode="auto">
          <a:xfrm>
            <a:off x="20" y="59385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rain blood supply — anatomical, medicine - Stock Photo | #160563536">
            <a:extLst>
              <a:ext uri="{FF2B5EF4-FFF2-40B4-BE49-F238E27FC236}">
                <a16:creationId xmlns:a16="http://schemas.microsoft.com/office/drawing/2014/main" id="{85DFC28B-1791-F347-A021-669E1E129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3" r="4" b="4806"/>
          <a:stretch/>
        </p:blipFill>
        <p:spPr bwMode="auto"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5F4D4-F9B8-1341-9A39-725732646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296" y="2871982"/>
            <a:ext cx="4668256" cy="3181684"/>
          </a:xfrm>
        </p:spPr>
        <p:txBody>
          <a:bodyPr anchor="t">
            <a:normAutofit/>
          </a:bodyPr>
          <a:lstStyle/>
          <a:p>
            <a:r>
              <a:rPr lang="es-ES_tradnl" dirty="0"/>
              <a:t>Los síntomas dependerán del área cerebral afectada </a:t>
            </a:r>
          </a:p>
        </p:txBody>
      </p:sp>
    </p:spTree>
    <p:extLst>
      <p:ext uri="{BB962C8B-B14F-4D97-AF65-F5344CB8AC3E}">
        <p14:creationId xmlns:p14="http://schemas.microsoft.com/office/powerpoint/2010/main" val="297944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3F7621-4A2E-BD4E-AF36-74AB81ECF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400">
              <a:solidFill>
                <a:srgbClr val="FFFFFF"/>
              </a:solidFill>
            </a:endParaRPr>
          </a:p>
        </p:txBody>
      </p:sp>
      <p:pic>
        <p:nvPicPr>
          <p:cNvPr id="2050" name="Picture 2" descr="Diagram&#10;&#10;Description automatically generated">
            <a:extLst>
              <a:ext uri="{FF2B5EF4-FFF2-40B4-BE49-F238E27FC236}">
                <a16:creationId xmlns:a16="http://schemas.microsoft.com/office/drawing/2014/main" id="{583AC450-6194-5F43-8DED-EAFC42C1D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1081894"/>
            <a:ext cx="3425609" cy="244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nd the Graph Blog Stroke symptoms and risk factors">
            <a:extLst>
              <a:ext uri="{FF2B5EF4-FFF2-40B4-BE49-F238E27FC236}">
                <a16:creationId xmlns:a16="http://schemas.microsoft.com/office/drawing/2014/main" id="{FAE4AAEF-2B3A-2043-BC94-2DB03D817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5729" y="1336636"/>
            <a:ext cx="3433324" cy="193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>
            <a:extLst>
              <a:ext uri="{FF2B5EF4-FFF2-40B4-BE49-F238E27FC236}">
                <a16:creationId xmlns:a16="http://schemas.microsoft.com/office/drawing/2014/main" id="{ECEC7D88-FC62-4A46-812F-6E76B4639B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97548" y="330045"/>
            <a:ext cx="2928269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668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D63DA-F49B-2240-B0E8-C7895DC5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CB780-6A33-0146-B703-CB84C58EF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3074" name="Picture 2" descr="La versión actual de su navegador es anterior y es posible que su  experiencia no sea óptima. Considere realizar una actualización. Más  información. Imágenes Página de inicio de imágenesColecciones  seleccionadasFotosVectoresImágenes de Offset ...">
            <a:extLst>
              <a:ext uri="{FF2B5EF4-FFF2-40B4-BE49-F238E27FC236}">
                <a16:creationId xmlns:a16="http://schemas.microsoft.com/office/drawing/2014/main" id="{BDD0F828-3645-884C-858C-0323715A7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" t="2374" r="1313" b="6450"/>
          <a:stretch/>
        </p:blipFill>
        <p:spPr bwMode="auto">
          <a:xfrm>
            <a:off x="1095375" y="257176"/>
            <a:ext cx="10120314" cy="60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34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ECE2F-3AA3-A94F-9512-092FB7A88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82C03-70C9-2343-866D-0946BDF9B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3691685-7513-7241-A35B-8C50477AA6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" b="17084"/>
          <a:stretch/>
        </p:blipFill>
        <p:spPr bwMode="auto">
          <a:xfrm>
            <a:off x="790575" y="708035"/>
            <a:ext cx="10610850" cy="544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66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E54C-D221-4547-B09A-9D4779DEF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C1EB9-23F5-2246-B945-4FF0F6CCC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s-ES_tradnl" sz="2000" dirty="0"/>
              <a:t>¿</a:t>
            </a:r>
            <a:r>
              <a:rPr lang="es-ES_tradnl" sz="3600" dirty="0"/>
              <a:t>Qué debamos hacer al identificar síntomas?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E8E89AA-CB5A-D945-AEC5-4014931B1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r="12374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0D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39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5 Steps to Reducing Door-to-Needle Times for Stroke Patients">
            <a:extLst>
              <a:ext uri="{FF2B5EF4-FFF2-40B4-BE49-F238E27FC236}">
                <a16:creationId xmlns:a16="http://schemas.microsoft.com/office/drawing/2014/main" id="{5AA2A18F-B90B-8D4D-A436-6D7D5D869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9" t="9091" r="22017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28A05A-50DC-C34A-857F-CB624D910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s-ES_tradnl" sz="2800"/>
              <a:t>Después de un Infarto Cerebral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FB60B-2335-4741-ACD8-75CF4B572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4604667" cy="3207258"/>
          </a:xfrm>
        </p:spPr>
        <p:txBody>
          <a:bodyPr anchor="t">
            <a:normAutofit/>
          </a:bodyPr>
          <a:lstStyle/>
          <a:p>
            <a:r>
              <a:rPr lang="es-ES_tradnl" sz="2000" dirty="0"/>
              <a:t>”El tiempo es precioso”</a:t>
            </a:r>
          </a:p>
          <a:p>
            <a:r>
              <a:rPr lang="es-ES_tradnl" sz="2000" dirty="0"/>
              <a:t>“El tiempo es cerebro”</a:t>
            </a:r>
          </a:p>
          <a:p>
            <a:r>
              <a:rPr lang="es-ES_tradnl" sz="2000" dirty="0"/>
              <a:t>“Perder tiempo es perder cerebro”</a:t>
            </a:r>
          </a:p>
          <a:p>
            <a:r>
              <a:rPr lang="es-ES_tradnl" sz="2000" dirty="0"/>
              <a:t>Después de iniciados los síntomas la primera hora es una “Golden </a:t>
            </a:r>
            <a:r>
              <a:rPr lang="es-ES_tradnl" sz="2000" dirty="0" err="1"/>
              <a:t>Hour</a:t>
            </a:r>
            <a:r>
              <a:rPr lang="es-ES_tradnl" sz="2000" dirty="0"/>
              <a:t>”</a:t>
            </a:r>
          </a:p>
          <a:p>
            <a:r>
              <a:rPr lang="es-ES_tradnl" sz="2000" dirty="0"/>
              <a:t>¨La media hora diamante”</a:t>
            </a:r>
          </a:p>
          <a:p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847895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384EE-9341-2847-A3EF-C413E4A63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9B284-A194-8E4C-910D-F8E152A80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1026" name="Picture 2" descr="How to Spot a Stroke">
            <a:extLst>
              <a:ext uri="{FF2B5EF4-FFF2-40B4-BE49-F238E27FC236}">
                <a16:creationId xmlns:a16="http://schemas.microsoft.com/office/drawing/2014/main" id="{C68966D7-1427-BE4D-B7C3-7DC129261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2" b="19375"/>
          <a:stretch/>
        </p:blipFill>
        <p:spPr bwMode="auto">
          <a:xfrm>
            <a:off x="93663" y="1690688"/>
            <a:ext cx="12004675" cy="383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796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100E61-E3B9-5C48-A6FB-FC7A40497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_tradnl" sz="5400"/>
              <a:t>BE-FAST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882A0-3172-D544-B908-55C94B32F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1900"/>
              <a:t>B – Sudden loss of balance; Severe dizziness</a:t>
            </a:r>
          </a:p>
          <a:p>
            <a:pPr lvl="1"/>
            <a:r>
              <a:rPr lang="en-US" sz="1900"/>
              <a:t>Perdida de balance-equilibrio</a:t>
            </a:r>
          </a:p>
          <a:p>
            <a:r>
              <a:rPr lang="en-US" sz="1900"/>
              <a:t>E – Sudden vision changes; Double vision or loss of vision</a:t>
            </a:r>
          </a:p>
          <a:p>
            <a:pPr lvl="1"/>
            <a:r>
              <a:rPr lang="en-US" sz="1900"/>
              <a:t>Perdida visual, vision doble.</a:t>
            </a:r>
          </a:p>
          <a:p>
            <a:r>
              <a:rPr lang="en-US" sz="1900"/>
              <a:t>F – Sudden facial droop</a:t>
            </a:r>
          </a:p>
          <a:p>
            <a:pPr lvl="1"/>
            <a:r>
              <a:rPr lang="en-US" sz="1900"/>
              <a:t>Debilidad de un lado de rostro</a:t>
            </a:r>
          </a:p>
          <a:p>
            <a:r>
              <a:rPr lang="en-US" sz="1900"/>
              <a:t>A – Sudden weakness, numbness or heaviness to face, arm or leg on one side of the body</a:t>
            </a:r>
          </a:p>
          <a:p>
            <a:pPr lvl="1"/>
            <a:r>
              <a:rPr lang="en-US" sz="1900"/>
              <a:t>Debilidad de brazo o pierna, un lado del cuerpo.</a:t>
            </a:r>
          </a:p>
          <a:p>
            <a:r>
              <a:rPr lang="en-US" sz="1900"/>
              <a:t>S – Sudden speech changes; slurred speech; unable to speak</a:t>
            </a:r>
          </a:p>
          <a:p>
            <a:pPr lvl="1"/>
            <a:r>
              <a:rPr lang="en-US" sz="1900"/>
              <a:t>Alteración en lenguaje </a:t>
            </a:r>
          </a:p>
          <a:p>
            <a:r>
              <a:rPr lang="en-US" sz="1900"/>
              <a:t>T – Time – calling 911; or Terrible headache; worst headache of your life.</a:t>
            </a:r>
          </a:p>
          <a:p>
            <a:pPr lvl="1"/>
            <a:r>
              <a:rPr lang="en-US" sz="1900"/>
              <a:t>Cefalea intense, peor dolor de cabeza . Llama a emergencias </a:t>
            </a:r>
          </a:p>
          <a:p>
            <a:endParaRPr lang="es-ES_tradnl" sz="1900"/>
          </a:p>
        </p:txBody>
      </p:sp>
    </p:spTree>
    <p:extLst>
      <p:ext uri="{BB962C8B-B14F-4D97-AF65-F5344CB8AC3E}">
        <p14:creationId xmlns:p14="http://schemas.microsoft.com/office/powerpoint/2010/main" val="1488995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FBB5-472B-C54D-AF8D-42164436D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0A646-7888-3542-A76B-FFD781DF5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8194" name="Picture 2" descr="Mass Senate Passes Legislation to Enhance Stroke Care System – Framingham  SOURCE">
            <a:extLst>
              <a:ext uri="{FF2B5EF4-FFF2-40B4-BE49-F238E27FC236}">
                <a16:creationId xmlns:a16="http://schemas.microsoft.com/office/drawing/2014/main" id="{234A9AC5-6528-9143-B59A-E6FAFC709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0"/>
            <a:ext cx="10753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878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3ECBA-63B4-3943-AF92-8F4022CDB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Estudio PREMIER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F576184-6895-B14E-956E-19F062B9E3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603739"/>
              </p:ext>
            </p:extLst>
          </p:nvPr>
        </p:nvGraphicFramePr>
        <p:xfrm>
          <a:off x="1543792" y="1825625"/>
          <a:ext cx="981000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1125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our GM stroke units in top 20 in England | ODN">
            <a:extLst>
              <a:ext uri="{FF2B5EF4-FFF2-40B4-BE49-F238E27FC236}">
                <a16:creationId xmlns:a16="http://schemas.microsoft.com/office/drawing/2014/main" id="{795FA91F-512B-0345-8EF4-28B09D3982D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9334" y="643466"/>
            <a:ext cx="877333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65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B9D074-8C35-8445-8DBC-61B343796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s-ES_tradnl" sz="5400"/>
              <a:t>Tratamiento Pre Hospitalario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FBF3B-C2F6-E64D-B0D8-EACF3F24F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s-ES_tradnl" sz="2200" dirty="0"/>
              <a:t>Algunos estudios proponen iniciar tratamiento previo a arribo a urgencia</a:t>
            </a:r>
          </a:p>
          <a:p>
            <a:r>
              <a:rPr lang="es-ES_tradnl" sz="2200" dirty="0"/>
              <a:t>Tele medicina como herramienta para agilizar procesos de atención. </a:t>
            </a:r>
          </a:p>
          <a:p>
            <a:r>
              <a:rPr lang="es-ES_tradnl" sz="2200" dirty="0"/>
              <a:t>Uso de la tecnología para mejorar la atención. </a:t>
            </a:r>
          </a:p>
          <a:p>
            <a:r>
              <a:rPr lang="es-ES_tradnl" sz="2200" dirty="0"/>
              <a:t>Principal atención por paramédicos con entrenamiento en infarto cerebral. </a:t>
            </a:r>
          </a:p>
          <a:p>
            <a:endParaRPr lang="es-ES_tradnl" sz="2200" dirty="0"/>
          </a:p>
          <a:p>
            <a:r>
              <a:rPr lang="es-ES_tradnl" sz="2200" dirty="0"/>
              <a:t>¿Cómo mejoramos esta parte de atención?</a:t>
            </a:r>
          </a:p>
          <a:p>
            <a:pPr lvl="1"/>
            <a:r>
              <a:rPr lang="es-ES_tradnl" sz="1800" dirty="0"/>
              <a:t>Educación a la población y al personal paramédico. </a:t>
            </a:r>
          </a:p>
        </p:txBody>
      </p:sp>
    </p:spTree>
    <p:extLst>
      <p:ext uri="{BB962C8B-B14F-4D97-AF65-F5344CB8AC3E}">
        <p14:creationId xmlns:p14="http://schemas.microsoft.com/office/powerpoint/2010/main" val="2232491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0DC514-3DBD-2447-992A-4A4B8FD9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ES_tradnl" sz="4200"/>
              <a:t>Tratamiento en Unidad de Urgencias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92E38-24B7-034F-B7CA-E826C2C93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s-ES_tradnl" sz="2200" dirty="0"/>
              <a:t>Entre más rápido se reciba atención, menor será el daño cerebral.</a:t>
            </a:r>
          </a:p>
          <a:p>
            <a:r>
              <a:rPr lang="es-ES_tradnl" sz="2200" dirty="0"/>
              <a:t>Las unidades de urgencia buscan disminuir el tiempo “puerta-aguja”</a:t>
            </a:r>
          </a:p>
          <a:p>
            <a:r>
              <a:rPr lang="es-ES_tradnl" sz="2200" dirty="0"/>
              <a:t>Tratamiento para revertir síntomas. 4.5 horas de iniciados los síntomas </a:t>
            </a:r>
          </a:p>
        </p:txBody>
      </p:sp>
      <p:pic>
        <p:nvPicPr>
          <p:cNvPr id="4098" name="Picture 2" descr="Stroke golden hour infographic logo icon Vector Image">
            <a:extLst>
              <a:ext uri="{FF2B5EF4-FFF2-40B4-BE49-F238E27FC236}">
                <a16:creationId xmlns:a16="http://schemas.microsoft.com/office/drawing/2014/main" id="{821AB484-7906-3542-88A5-DDCED5909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77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223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n-hospital management | strokeforum.com">
            <a:extLst>
              <a:ext uri="{FF2B5EF4-FFF2-40B4-BE49-F238E27FC236}">
                <a16:creationId xmlns:a16="http://schemas.microsoft.com/office/drawing/2014/main" id="{90EF7ECB-BCC9-AC49-81E9-1F871A5C17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8FC81-B8F0-D045-AB8E-725CBA87C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Tratamiento en Unidad de Urgencias 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86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C2D559-1EE8-D042-9278-0BEDE404B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s-ES_tradnl" sz="5400"/>
              <a:t>¿Cómo se previene un Infarto cerebral?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E387D9-B891-4574-81D2-6D87A73C0E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71613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9221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Stroke Prevention">
            <a:extLst>
              <a:ext uri="{FF2B5EF4-FFF2-40B4-BE49-F238E27FC236}">
                <a16:creationId xmlns:a16="http://schemas.microsoft.com/office/drawing/2014/main" id="{FF035FD1-3DA0-B942-BE9C-2AD7DB904B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9418" y="643467"/>
            <a:ext cx="5613163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80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87AE1-DE4F-9C4B-944D-B737695FC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s-ES_tradnl" sz="5400"/>
              <a:t>Isquemia Cerebral Transitoria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E7BE0D-43AB-43D4-AC7B-3490A33EB7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80899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 descr="MRI Scans and Transient Ischemic Attack (Mini-Strokes): Timeliness Makes a  Difference - Precise Imaging">
            <a:extLst>
              <a:ext uri="{FF2B5EF4-FFF2-40B4-BE49-F238E27FC236}">
                <a16:creationId xmlns:a16="http://schemas.microsoft.com/office/drawing/2014/main" id="{64FD8DEE-6981-CB47-8139-63777D07F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9" y="5080000"/>
            <a:ext cx="4572000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291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troke in young adults - what&amp;#39;s the difference? | Nebraska Medicine Omaha,  NE">
            <a:extLst>
              <a:ext uri="{FF2B5EF4-FFF2-40B4-BE49-F238E27FC236}">
                <a16:creationId xmlns:a16="http://schemas.microsoft.com/office/drawing/2014/main" id="{2447599D-AFDC-E242-9B19-E1D8064470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1" b="7170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43739-2665-A44C-B432-B6C8B353F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s-ES_tradnl" sz="3600"/>
              <a:t>No importa la edad 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AE372-F582-1C4D-8B78-27560AE4C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r>
              <a:rPr lang="es-ES_tradnl" sz="1700"/>
              <a:t>El infarto cerebral en adultos jóvenes representa del 10 al 15% del total.</a:t>
            </a:r>
          </a:p>
          <a:p>
            <a:r>
              <a:rPr lang="es-ES_tradnl" sz="1700"/>
              <a:t>Edad de 18 a 45 años.</a:t>
            </a:r>
          </a:p>
          <a:p>
            <a:r>
              <a:rPr lang="es-ES_tradnl" sz="1700"/>
              <a:t>Mayor impacto económico por discapacidad ocasionada y los gastos post hospitalización. Incapacidad en la edad productiva.</a:t>
            </a:r>
          </a:p>
          <a:p>
            <a:r>
              <a:rPr lang="es-ES_tradnl" sz="1700"/>
              <a:t>Buscan menos atención hospitalaria porque desconocen que también pueda afectar pacientes jóvenes.</a:t>
            </a:r>
          </a:p>
        </p:txBody>
      </p:sp>
    </p:spTree>
    <p:extLst>
      <p:ext uri="{BB962C8B-B14F-4D97-AF65-F5344CB8AC3E}">
        <p14:creationId xmlns:p14="http://schemas.microsoft.com/office/powerpoint/2010/main" val="3000190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7D67D-4B01-644A-B64D-4EB8DDE01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Conclusiones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D3867-19F7-0F4F-B936-3140A5834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Es imperativo reconocer los síntomas de Infarto Cerebral</a:t>
            </a:r>
          </a:p>
          <a:p>
            <a:r>
              <a:rPr lang="es-ES_tradnl" dirty="0"/>
              <a:t>Gobierno, personal médico y sociedad civil deben hacer conciencia sobre la importancia de reconocer los síntomas y tener una rápida atención médica.</a:t>
            </a:r>
          </a:p>
          <a:p>
            <a:r>
              <a:rPr lang="es-ES_tradnl" dirty="0"/>
              <a:t>El Infarto Cerebral no es exclusivo de adultos mayores</a:t>
            </a:r>
          </a:p>
          <a:p>
            <a:r>
              <a:rPr lang="es-ES_tradnl" dirty="0"/>
              <a:t>Entre menos tiempo recibamos atención médica apropiada, menor será el daño cerebral.   El tiempo es precioso.</a:t>
            </a:r>
          </a:p>
        </p:txBody>
      </p:sp>
    </p:spTree>
    <p:extLst>
      <p:ext uri="{BB962C8B-B14F-4D97-AF65-F5344CB8AC3E}">
        <p14:creationId xmlns:p14="http://schemas.microsoft.com/office/powerpoint/2010/main" val="3713541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75B-9FB8-EF45-995C-598DC05CD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5474E-9AA3-EA4E-9660-5D241A5EC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122" name="Picture 2" descr="Blooders.org | Hospital Zambrano Hellion">
            <a:extLst>
              <a:ext uri="{FF2B5EF4-FFF2-40B4-BE49-F238E27FC236}">
                <a16:creationId xmlns:a16="http://schemas.microsoft.com/office/drawing/2014/main" id="{07620797-4C28-A64A-9BDB-75BC20D9C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83" y="0"/>
            <a:ext cx="8024812" cy="305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2A0A33ED-D424-6A45-8EC1-27BE373DF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3052918"/>
            <a:ext cx="5326623" cy="355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576308B9-85AE-FF45-A212-449CBAE20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723" y="3062286"/>
            <a:ext cx="5312572" cy="35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84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F4820-97C3-F944-BFF4-601C67F55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95DC3-F321-2943-A07C-D7F07E8CF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sz="4400" dirty="0"/>
              <a:t>Muchas Gracias </a:t>
            </a:r>
          </a:p>
          <a:p>
            <a:endParaRPr lang="es-ES_tradnl" sz="4400" dirty="0"/>
          </a:p>
          <a:p>
            <a:endParaRPr lang="es-ES_tradnl" sz="4400" dirty="0"/>
          </a:p>
          <a:p>
            <a:endParaRPr lang="es-ES_tradnl" sz="4400" dirty="0"/>
          </a:p>
          <a:p>
            <a:r>
              <a:rPr lang="es-ES_tradnl" sz="4400" dirty="0"/>
              <a:t>¿Preguntas?</a:t>
            </a:r>
          </a:p>
        </p:txBody>
      </p:sp>
    </p:spTree>
    <p:extLst>
      <p:ext uri="{BB962C8B-B14F-4D97-AF65-F5344CB8AC3E}">
        <p14:creationId xmlns:p14="http://schemas.microsoft.com/office/powerpoint/2010/main" val="2894000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726</Words>
  <Application>Microsoft Macintosh PowerPoint</Application>
  <PresentationFormat>Widescreen</PresentationFormat>
  <Paragraphs>81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Unos minutos pueden salvar tu vida  La importancia de la atención temprana ante un infarto cerebral </vt:lpstr>
      <vt:lpstr>Infarto Cerebral (Stroke) </vt:lpstr>
      <vt:lpstr>Infarto Cerebral (stroke)</vt:lpstr>
      <vt:lpstr>Irrigación sanguínea del cerebro </vt:lpstr>
      <vt:lpstr>PowerPoint Presentation</vt:lpstr>
      <vt:lpstr>PowerPoint Presentation</vt:lpstr>
      <vt:lpstr>PowerPoint Presentation</vt:lpstr>
      <vt:lpstr>PowerPoint Presentation</vt:lpstr>
      <vt:lpstr>Después de un Infarto Cerebral</vt:lpstr>
      <vt:lpstr>PowerPoint Presentation</vt:lpstr>
      <vt:lpstr>BE-FAST</vt:lpstr>
      <vt:lpstr>PowerPoint Presentation</vt:lpstr>
      <vt:lpstr>Estudio PREMIER</vt:lpstr>
      <vt:lpstr>PowerPoint Presentation</vt:lpstr>
      <vt:lpstr>Tratamiento Pre Hospitalario</vt:lpstr>
      <vt:lpstr>Tratamiento en Unidad de Urgencias</vt:lpstr>
      <vt:lpstr>Tratamiento en Unidad de Urgencias </vt:lpstr>
      <vt:lpstr>¿Cómo se previene un Infarto cerebral?</vt:lpstr>
      <vt:lpstr>PowerPoint Presentation</vt:lpstr>
      <vt:lpstr>Isquemia Cerebral Transitoria </vt:lpstr>
      <vt:lpstr>No importa la edad </vt:lpstr>
      <vt:lpstr>Conclusiones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Unos minutos pueden salvar tu vida  La importancia de la atención temprana ante un infarto cerebral </dc:title>
  <dc:creator>Microsoft Office User</dc:creator>
  <cp:lastModifiedBy>Microsoft Office User</cp:lastModifiedBy>
  <cp:revision>1</cp:revision>
  <dcterms:created xsi:type="dcterms:W3CDTF">2021-10-27T15:58:13Z</dcterms:created>
  <dcterms:modified xsi:type="dcterms:W3CDTF">2021-10-27T17:58:44Z</dcterms:modified>
</cp:coreProperties>
</file>